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emf" ContentType="image/x-emf"/>
  <Default Extension="xml" ContentType="application/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5.xml" ContentType="application/vnd.openxmlformats-officedocument.drawingml.diagramData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colors3.xml" ContentType="application/vnd.openxmlformats-officedocument.drawingml.diagramColors+xml"/>
  <Override PartName="/ppt/diagrams/layout2.xml" ContentType="application/vnd.openxmlformats-officedocument.drawingml.diagramLayout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theme/theme3.xml" ContentType="application/vnd.openxmlformats-officedocument.theme+xml"/>
  <Override PartName="/ppt/diagrams/colors2.xml" ContentType="application/vnd.openxmlformats-officedocument.drawingml.diagramColors+xml"/>
  <Override PartName="/ppt/diagrams/layout1.xml" ContentType="application/vnd.openxmlformats-officedocument.drawingml.diagramLayout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5.xml" ContentType="application/vnd.ms-office.drawingml.diagramDrawing+xml"/>
  <Override PartName="/ppt/diagrams/colors5.xml" ContentType="application/vnd.openxmlformats-officedocument.drawingml.diagramColors+xml"/>
  <Override PartName="/ppt/diagrams/quickStyle5.xml" ContentType="application/vnd.openxmlformats-officedocument.drawingml.diagramStyle+xml"/>
  <Override PartName="/ppt/diagrams/layout5.xml" ContentType="application/vnd.openxmlformats-officedocument.drawingml.diagramLayout+xml"/>
  <Override PartName="/ppt/theme/theme1.xml" ContentType="application/vnd.openxmlformats-officedocument.theme+xml"/>
  <Override PartName="/ppt/diagrams/drawing4.xml" ContentType="application/vnd.ms-office.drawingml.diagramDrawing+xml"/>
  <Override PartName="/ppt/diagrams/colors4.xml" ContentType="application/vnd.openxmlformats-officedocument.drawingml.diagramColors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charts/chart1.xml" ContentType="application/vnd.openxmlformats-officedocument.drawingml.chart+xml"/>
  <Override PartName="/ppt/diagrams/drawing6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8" r:id="rId4"/>
    <p:sldId id="263" r:id="rId5"/>
    <p:sldId id="259" r:id="rId6"/>
    <p:sldId id="260" r:id="rId7"/>
    <p:sldId id="264" r:id="rId8"/>
    <p:sldId id="266" r:id="rId9"/>
    <p:sldId id="273" r:id="rId10"/>
    <p:sldId id="274" r:id="rId11"/>
    <p:sldId id="269" r:id="rId12"/>
    <p:sldId id="272" r:id="rId13"/>
    <p:sldId id="262" r:id="rId14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Estilo Médio 2 - Destaqu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Estilo Médio 2 - Destaqu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Estilo Médio 2 - Destaqu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Estilo Escuro 1 - Destaqu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97" autoAdjust="0"/>
    <p:restoredTop sz="94660"/>
  </p:normalViewPr>
  <p:slideViewPr>
    <p:cSldViewPr>
      <p:cViewPr varScale="1">
        <p:scale>
          <a:sx n="96" d="100"/>
          <a:sy n="96" d="100"/>
        </p:scale>
        <p:origin x="-40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4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RCosta\Desktop\Capacidades%202013-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PT"/>
  <c:style val="10"/>
  <c:chart>
    <c:autoTitleDeleted val="1"/>
    <c:plotArea>
      <c:layout>
        <c:manualLayout>
          <c:layoutTarget val="inner"/>
          <c:xMode val="edge"/>
          <c:yMode val="edge"/>
          <c:x val="8.9897949976246214E-2"/>
          <c:y val="5.2748372052381316E-2"/>
          <c:w val="0.89095997011464145"/>
          <c:h val="0.68198415261183865"/>
        </c:manualLayout>
      </c:layout>
      <c:barChart>
        <c:barDir val="col"/>
        <c:grouping val="percentStacked"/>
        <c:ser>
          <c:idx val="0"/>
          <c:order val="0"/>
          <c:tx>
            <c:strRef>
              <c:f>Folha3!$C$3</c:f>
              <c:strCache>
                <c:ptCount val="1"/>
                <c:pt idx="0">
                  <c:v>Yearly Allocated Capacity</c:v>
                </c:pt>
              </c:strCache>
            </c:strRef>
          </c:tx>
          <c:spPr>
            <a:solidFill>
              <a:schemeClr val="accent2"/>
            </a:solidFill>
          </c:spPr>
          <c:cat>
            <c:strRef>
              <c:f>Folha3!$B$4:$B$8</c:f>
              <c:strCache>
                <c:ptCount val="5"/>
                <c:pt idx="0">
                  <c:v>Physical IP Valença do Minho (*)</c:v>
                </c:pt>
                <c:pt idx="1">
                  <c:v>Physical IP Campo Maior (*)</c:v>
                </c:pt>
                <c:pt idx="2">
                  <c:v>Regasification at LNG terminal</c:v>
                </c:pt>
                <c:pt idx="3">
                  <c:v>Storage capacity</c:v>
                </c:pt>
                <c:pt idx="4">
                  <c:v>LNG tanks capacity</c:v>
                </c:pt>
              </c:strCache>
            </c:strRef>
          </c:cat>
          <c:val>
            <c:numRef>
              <c:f>Folha3!$C$4:$C$8</c:f>
              <c:numCache>
                <c:formatCode>0%</c:formatCode>
                <c:ptCount val="5"/>
                <c:pt idx="0">
                  <c:v>0.33000000000000024</c:v>
                </c:pt>
                <c:pt idx="1">
                  <c:v>0.91</c:v>
                </c:pt>
                <c:pt idx="2">
                  <c:v>0.27</c:v>
                </c:pt>
                <c:pt idx="3">
                  <c:v>0.84670194986072422</c:v>
                </c:pt>
                <c:pt idx="4">
                  <c:v>0.57906976744186045</c:v>
                </c:pt>
              </c:numCache>
            </c:numRef>
          </c:val>
        </c:ser>
        <c:ser>
          <c:idx val="1"/>
          <c:order val="1"/>
          <c:tx>
            <c:strRef>
              <c:f>Folha3!$D$3</c:f>
              <c:strCache>
                <c:ptCount val="1"/>
                <c:pt idx="0">
                  <c:v>Yearly Available Capacity (not used)</c:v>
                </c:pt>
              </c:strCache>
            </c:strRef>
          </c:tx>
          <c:spPr>
            <a:solidFill>
              <a:schemeClr val="accent3"/>
            </a:solidFill>
          </c:spPr>
          <c:cat>
            <c:strRef>
              <c:f>Folha3!$B$4:$B$8</c:f>
              <c:strCache>
                <c:ptCount val="5"/>
                <c:pt idx="0">
                  <c:v>Physical IP Valença do Minho (*)</c:v>
                </c:pt>
                <c:pt idx="1">
                  <c:v>Physical IP Campo Maior (*)</c:v>
                </c:pt>
                <c:pt idx="2">
                  <c:v>Regasification at LNG terminal</c:v>
                </c:pt>
                <c:pt idx="3">
                  <c:v>Storage capacity</c:v>
                </c:pt>
                <c:pt idx="4">
                  <c:v>LNG tanks capacity</c:v>
                </c:pt>
              </c:strCache>
            </c:strRef>
          </c:cat>
          <c:val>
            <c:numRef>
              <c:f>Folha3!$D$4:$D$8</c:f>
              <c:numCache>
                <c:formatCode>0%</c:formatCode>
                <c:ptCount val="5"/>
                <c:pt idx="0">
                  <c:v>0.67000000000000026</c:v>
                </c:pt>
                <c:pt idx="1">
                  <c:v>9.0000000000000024E-2</c:v>
                </c:pt>
                <c:pt idx="2">
                  <c:v>0.73000000000000032</c:v>
                </c:pt>
                <c:pt idx="3">
                  <c:v>0.15329805013927594</c:v>
                </c:pt>
                <c:pt idx="4">
                  <c:v>0.42093023255813938</c:v>
                </c:pt>
              </c:numCache>
            </c:numRef>
          </c:val>
        </c:ser>
        <c:overlap val="100"/>
        <c:axId val="205271040"/>
        <c:axId val="205272960"/>
      </c:barChart>
      <c:lineChart>
        <c:grouping val="standard"/>
        <c:ser>
          <c:idx val="2"/>
          <c:order val="2"/>
          <c:tx>
            <c:strRef>
              <c:f>Folha3!$E$3</c:f>
              <c:strCache>
                <c:ptCount val="1"/>
                <c:pt idx="0">
                  <c:v>Monthly Allocated capacity(**)</c:v>
                </c:pt>
              </c:strCache>
            </c:strRef>
          </c:tx>
          <c:spPr>
            <a:ln>
              <a:noFill/>
            </a:ln>
          </c:spPr>
          <c:marker>
            <c:symbol val="x"/>
            <c:size val="5"/>
            <c:spPr>
              <a:solidFill>
                <a:srgbClr val="4F81BD"/>
              </a:solidFill>
              <a:ln>
                <a:noFill/>
              </a:ln>
            </c:spPr>
          </c:marker>
          <c:cat>
            <c:strRef>
              <c:f>Folha3!$B$4:$B$8</c:f>
              <c:strCache>
                <c:ptCount val="5"/>
                <c:pt idx="0">
                  <c:v>Physical IP Valença do Minho (*)</c:v>
                </c:pt>
                <c:pt idx="1">
                  <c:v>Physical IP Campo Maior (*)</c:v>
                </c:pt>
                <c:pt idx="2">
                  <c:v>Regasification at LNG terminal</c:v>
                </c:pt>
                <c:pt idx="3">
                  <c:v>Storage capacity</c:v>
                </c:pt>
                <c:pt idx="4">
                  <c:v>LNG tanks capacity</c:v>
                </c:pt>
              </c:strCache>
            </c:strRef>
          </c:cat>
          <c:val>
            <c:numRef>
              <c:f>Folha3!$E$4:$E$8</c:f>
              <c:numCache>
                <c:formatCode>General</c:formatCode>
                <c:ptCount val="5"/>
                <c:pt idx="3" formatCode="0%">
                  <c:v>0.15000000000000008</c:v>
                </c:pt>
              </c:numCache>
            </c:numRef>
          </c:val>
        </c:ser>
        <c:marker val="1"/>
        <c:axId val="205271040"/>
        <c:axId val="205272960"/>
      </c:lineChart>
      <c:catAx>
        <c:axId val="205271040"/>
        <c:scaling>
          <c:orientation val="minMax"/>
        </c:scaling>
        <c:axPos val="b"/>
        <c:tickLblPos val="nextTo"/>
        <c:crossAx val="205272960"/>
        <c:crosses val="autoZero"/>
        <c:auto val="1"/>
        <c:lblAlgn val="ctr"/>
        <c:lblOffset val="100"/>
      </c:catAx>
      <c:valAx>
        <c:axId val="205272960"/>
        <c:scaling>
          <c:orientation val="minMax"/>
        </c:scaling>
        <c:axPos val="l"/>
        <c:majorGridlines/>
        <c:numFmt formatCode="0%" sourceLinked="1"/>
        <c:tickLblPos val="nextTo"/>
        <c:crossAx val="20527104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0599013713675673"/>
          <c:y val="0.90029970147229321"/>
          <c:w val="0.89400986286324324"/>
          <c:h val="7.0655143766717915E-2"/>
        </c:manualLayout>
      </c:layout>
    </c:legend>
    <c:plotVisOnly val="1"/>
    <c:dispBlanksAs val="gap"/>
  </c:chart>
  <c:spPr>
    <a:noFill/>
    <a:ln>
      <a:noFill/>
    </a:ln>
  </c:spPr>
  <c:txPr>
    <a:bodyPr/>
    <a:lstStyle/>
    <a:p>
      <a:pPr>
        <a:defRPr>
          <a:latin typeface="Arial" pitchFamily="34" charset="0"/>
          <a:cs typeface="Arial" pitchFamily="34" charset="0"/>
        </a:defRPr>
      </a:pPr>
      <a:endParaRPr lang="pt-PT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35A8D6C-A8AB-4865-829C-12C064E7D7E0}" type="doc">
      <dgm:prSet loTypeId="urn:microsoft.com/office/officeart/2005/8/layout/vList5" loCatId="list" qsTypeId="urn:microsoft.com/office/officeart/2005/8/quickstyle/simple4" qsCatId="simple" csTypeId="urn:microsoft.com/office/officeart/2005/8/colors/accent6_2" csCatId="accent6" phldr="1"/>
      <dgm:spPr/>
      <dgm:t>
        <a:bodyPr/>
        <a:lstStyle/>
        <a:p>
          <a:endParaRPr lang="pt-PT"/>
        </a:p>
      </dgm:t>
    </dgm:pt>
    <dgm:pt modelId="{8220A462-F36A-47A6-A371-E1933AB9CD0F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dirty="0" smtClean="0"/>
            <a:t>Assignment of capacity rights by the TSO for MT and ST products</a:t>
          </a:r>
          <a:endParaRPr lang="pt-PT" b="0" dirty="0"/>
        </a:p>
      </dgm:t>
    </dgm:pt>
    <dgm:pt modelId="{1AF8CAD2-DBF5-4542-B8F1-4A4C37B5EED0}" type="parTrans" cxnId="{1D7FB27F-3203-4F9A-AEE4-B26874EB64FA}">
      <dgm:prSet/>
      <dgm:spPr/>
      <dgm:t>
        <a:bodyPr/>
        <a:lstStyle/>
        <a:p>
          <a:endParaRPr lang="pt-PT"/>
        </a:p>
      </dgm:t>
    </dgm:pt>
    <dgm:pt modelId="{BF928B72-A8B3-4B32-9C7E-30436B76CF9B}" type="sibTrans" cxnId="{1D7FB27F-3203-4F9A-AEE4-B26874EB64FA}">
      <dgm:prSet/>
      <dgm:spPr/>
      <dgm:t>
        <a:bodyPr/>
        <a:lstStyle/>
        <a:p>
          <a:endParaRPr lang="pt-PT"/>
        </a:p>
      </dgm:t>
    </dgm:pt>
    <dgm:pt modelId="{B956DFFE-3AB8-49F2-B8DA-5E9EED6D3E60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dirty="0" smtClean="0"/>
            <a:t>Convergence towards CAM NC rules</a:t>
          </a:r>
          <a:endParaRPr lang="pt-PT" b="0" dirty="0"/>
        </a:p>
      </dgm:t>
    </dgm:pt>
    <dgm:pt modelId="{004BE6A6-B43E-430F-90A8-ED0606118811}" type="parTrans" cxnId="{900EB05B-7014-425D-9CD7-7C031FFEA38B}">
      <dgm:prSet/>
      <dgm:spPr/>
      <dgm:t>
        <a:bodyPr/>
        <a:lstStyle/>
        <a:p>
          <a:endParaRPr lang="pt-PT"/>
        </a:p>
      </dgm:t>
    </dgm:pt>
    <dgm:pt modelId="{F370E629-A510-4DD3-8B91-A3B92F4F3DA4}" type="sibTrans" cxnId="{900EB05B-7014-425D-9CD7-7C031FFEA38B}">
      <dgm:prSet/>
      <dgm:spPr/>
      <dgm:t>
        <a:bodyPr/>
        <a:lstStyle/>
        <a:p>
          <a:endParaRPr lang="pt-PT"/>
        </a:p>
      </dgm:t>
    </dgm:pt>
    <dgm:pt modelId="{295CC526-B133-46A3-9216-AAEBE8407AA8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i="1" dirty="0" smtClean="0"/>
            <a:t>Ex-ante </a:t>
          </a:r>
          <a:r>
            <a:rPr lang="en-US" b="0" dirty="0" smtClean="0"/>
            <a:t>payment of capacity rights</a:t>
          </a:r>
          <a:endParaRPr lang="pt-PT" b="0" dirty="0"/>
        </a:p>
      </dgm:t>
    </dgm:pt>
    <dgm:pt modelId="{7253607E-9050-4610-AFB4-2DA608A30ABE}" type="parTrans" cxnId="{E7D7D58A-E0CC-47CF-BA26-A8CEEA8FF60A}">
      <dgm:prSet/>
      <dgm:spPr/>
      <dgm:t>
        <a:bodyPr/>
        <a:lstStyle/>
        <a:p>
          <a:endParaRPr lang="pt-PT"/>
        </a:p>
      </dgm:t>
    </dgm:pt>
    <dgm:pt modelId="{9327527A-6D28-4636-B187-0A9BCFA50A40}" type="sibTrans" cxnId="{E7D7D58A-E0CC-47CF-BA26-A8CEEA8FF60A}">
      <dgm:prSet/>
      <dgm:spPr/>
      <dgm:t>
        <a:bodyPr/>
        <a:lstStyle/>
        <a:p>
          <a:endParaRPr lang="pt-PT"/>
        </a:p>
      </dgm:t>
    </dgm:pt>
    <dgm:pt modelId="{70544400-236B-4759-80FC-0DCB46C39722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dirty="0" smtClean="0"/>
            <a:t>Capacity allocation via booking platform (Primary Market)</a:t>
          </a:r>
          <a:endParaRPr lang="pt-PT" b="0" dirty="0"/>
        </a:p>
      </dgm:t>
    </dgm:pt>
    <dgm:pt modelId="{C5C9CC6D-3473-4354-A51D-2E11E21D439E}" type="parTrans" cxnId="{01CF2370-6DD1-4D1E-90F3-5B9A0366984D}">
      <dgm:prSet/>
      <dgm:spPr/>
      <dgm:t>
        <a:bodyPr/>
        <a:lstStyle/>
        <a:p>
          <a:endParaRPr lang="pt-PT"/>
        </a:p>
      </dgm:t>
    </dgm:pt>
    <dgm:pt modelId="{E4809D5B-0C54-4D98-9A16-4EA544733F94}" type="sibTrans" cxnId="{01CF2370-6DD1-4D1E-90F3-5B9A0366984D}">
      <dgm:prSet/>
      <dgm:spPr/>
      <dgm:t>
        <a:bodyPr/>
        <a:lstStyle/>
        <a:p>
          <a:endParaRPr lang="pt-PT"/>
        </a:p>
      </dgm:t>
    </dgm:pt>
    <dgm:pt modelId="{33D781B7-AF49-4802-A72B-7D3A75142C37}">
      <dgm:prSet>
        <dgm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en-US" b="0" dirty="0" smtClean="0"/>
            <a:t>Promotion of the secondary market for capacity rights trading</a:t>
          </a:r>
          <a:endParaRPr lang="pt-PT" b="0" dirty="0"/>
        </a:p>
      </dgm:t>
    </dgm:pt>
    <dgm:pt modelId="{568F43C8-0EF2-4330-8CAE-3DA9948FA248}" type="parTrans" cxnId="{CA8B6550-6644-4384-8F1A-B3F9BB1AB2B9}">
      <dgm:prSet/>
      <dgm:spPr/>
      <dgm:t>
        <a:bodyPr/>
        <a:lstStyle/>
        <a:p>
          <a:endParaRPr lang="pt-PT"/>
        </a:p>
      </dgm:t>
    </dgm:pt>
    <dgm:pt modelId="{2CDEB0BF-3465-405E-9FAD-84C73EFFA7C2}" type="sibTrans" cxnId="{CA8B6550-6644-4384-8F1A-B3F9BB1AB2B9}">
      <dgm:prSet/>
      <dgm:spPr/>
      <dgm:t>
        <a:bodyPr/>
        <a:lstStyle/>
        <a:p>
          <a:endParaRPr lang="pt-PT"/>
        </a:p>
      </dgm:t>
    </dgm:pt>
    <dgm:pt modelId="{91514C94-5994-4282-A257-53C7C4526E3C}">
      <dgm:prSet custT="1"/>
      <dgm:spPr>
        <a:noFill/>
        <a:ln>
          <a:noFill/>
        </a:ln>
      </dgm:spPr>
      <dgm:t>
        <a:bodyPr/>
        <a:lstStyle/>
        <a:p>
          <a:pPr rtl="0"/>
          <a:r>
            <a:rPr lang="en-US" altLang="pt-PT" sz="1400" dirty="0" smtClean="0">
              <a:latin typeface="Arial" charset="0"/>
              <a:cs typeface="Arial" charset="0"/>
            </a:rPr>
            <a:t>Capacity allocation calendar, standardization of products, allocation through auction, etc</a:t>
          </a:r>
          <a:endParaRPr lang="pt-PT" sz="1400" b="0" dirty="0"/>
        </a:p>
      </dgm:t>
    </dgm:pt>
    <dgm:pt modelId="{3561B70C-F461-4474-B441-25A21034F9A6}" type="parTrans" cxnId="{C4199293-A402-44AB-AEAB-26C588CB7903}">
      <dgm:prSet/>
      <dgm:spPr/>
      <dgm:t>
        <a:bodyPr/>
        <a:lstStyle/>
        <a:p>
          <a:endParaRPr lang="pt-PT"/>
        </a:p>
      </dgm:t>
    </dgm:pt>
    <dgm:pt modelId="{1DF62968-8517-4F6E-9DAE-11188C2B3A23}" type="sibTrans" cxnId="{C4199293-A402-44AB-AEAB-26C588CB7903}">
      <dgm:prSet/>
      <dgm:spPr/>
      <dgm:t>
        <a:bodyPr/>
        <a:lstStyle/>
        <a:p>
          <a:endParaRPr lang="pt-PT"/>
        </a:p>
      </dgm:t>
    </dgm:pt>
    <dgm:pt modelId="{A1959D4D-992E-4B46-8DEE-8D20EB81AF4E}">
      <dgm:prSet custT="1"/>
      <dgm:spPr>
        <a:noFill/>
        <a:ln>
          <a:noFill/>
        </a:ln>
      </dgm:spPr>
      <dgm:t>
        <a:bodyPr/>
        <a:lstStyle/>
        <a:p>
          <a:pPr rtl="0"/>
          <a:r>
            <a:rPr lang="en-US" altLang="pt-PT" sz="1400" dirty="0" smtClean="0">
              <a:latin typeface="Arial" charset="0"/>
              <a:cs typeface="Arial" charset="0"/>
            </a:rPr>
            <a:t>Shippers pay according to allocated capacity, instead of used capacity, at all entry/exit points (except LDC)</a:t>
          </a:r>
          <a:endParaRPr lang="pt-PT" sz="1400" b="0" dirty="0"/>
        </a:p>
      </dgm:t>
    </dgm:pt>
    <dgm:pt modelId="{91160817-D521-4086-871D-2C6191BD7D9D}" type="parTrans" cxnId="{287FC12B-60AD-49D7-8929-4763A6E39CED}">
      <dgm:prSet/>
      <dgm:spPr/>
      <dgm:t>
        <a:bodyPr/>
        <a:lstStyle/>
        <a:p>
          <a:endParaRPr lang="pt-PT"/>
        </a:p>
      </dgm:t>
    </dgm:pt>
    <dgm:pt modelId="{B6A4A8CE-10A6-4F3D-9CCA-E5EF6C96E21C}" type="sibTrans" cxnId="{287FC12B-60AD-49D7-8929-4763A6E39CED}">
      <dgm:prSet/>
      <dgm:spPr/>
      <dgm:t>
        <a:bodyPr/>
        <a:lstStyle/>
        <a:p>
          <a:endParaRPr lang="pt-PT"/>
        </a:p>
      </dgm:t>
    </dgm:pt>
    <dgm:pt modelId="{394187B3-4B8B-4E76-93EE-9E4F273DD35A}">
      <dgm:prSet custT="1"/>
      <dgm:spPr>
        <a:noFill/>
        <a:ln>
          <a:noFill/>
        </a:ln>
      </dgm:spPr>
      <dgm:t>
        <a:bodyPr/>
        <a:lstStyle/>
        <a:p>
          <a:pPr rtl="0"/>
          <a:r>
            <a:rPr lang="en-US" altLang="pt-PT" sz="1400" dirty="0" smtClean="0">
              <a:latin typeface="Arial" charset="0"/>
              <a:cs typeface="Arial" charset="0"/>
            </a:rPr>
            <a:t>Improves interaction between primary and secondary market, while enabling daily auctions</a:t>
          </a:r>
          <a:endParaRPr lang="pt-PT" sz="1400" b="0" dirty="0"/>
        </a:p>
      </dgm:t>
    </dgm:pt>
    <dgm:pt modelId="{D953E072-D80A-49FE-8BF6-817D53D92F11}" type="parTrans" cxnId="{C206E956-7BBE-4A19-8535-2104D9E84D75}">
      <dgm:prSet/>
      <dgm:spPr/>
      <dgm:t>
        <a:bodyPr/>
        <a:lstStyle/>
        <a:p>
          <a:endParaRPr lang="pt-PT"/>
        </a:p>
      </dgm:t>
    </dgm:pt>
    <dgm:pt modelId="{D02BDF5F-F6BB-4945-817F-9C75DE7594E3}" type="sibTrans" cxnId="{C206E956-7BBE-4A19-8535-2104D9E84D75}">
      <dgm:prSet/>
      <dgm:spPr/>
      <dgm:t>
        <a:bodyPr/>
        <a:lstStyle/>
        <a:p>
          <a:endParaRPr lang="pt-PT"/>
        </a:p>
      </dgm:t>
    </dgm:pt>
    <dgm:pt modelId="{2576FAE2-6985-4DA6-9ECD-2FBCB97EED15}">
      <dgm:prSet custT="1"/>
      <dgm:spPr>
        <a:noFill/>
        <a:ln>
          <a:noFill/>
        </a:ln>
      </dgm:spPr>
      <dgm:t>
        <a:bodyPr/>
        <a:lstStyle/>
        <a:p>
          <a:pPr rtl="0"/>
          <a:r>
            <a:rPr lang="en-US" altLang="pt-PT" sz="1400" dirty="0" smtClean="0">
              <a:latin typeface="Arial" charset="0"/>
              <a:cs typeface="Arial" charset="0"/>
            </a:rPr>
            <a:t>Enhances liquidity, avoiding contractual congestion</a:t>
          </a:r>
          <a:endParaRPr lang="pt-PT" sz="1400" b="0" dirty="0"/>
        </a:p>
      </dgm:t>
    </dgm:pt>
    <dgm:pt modelId="{7F2BD6D0-DFF7-4595-82E5-FAD88C17FE42}" type="parTrans" cxnId="{23E4A1AC-B752-47E6-8B40-A3A0F322DC3E}">
      <dgm:prSet/>
      <dgm:spPr/>
      <dgm:t>
        <a:bodyPr/>
        <a:lstStyle/>
        <a:p>
          <a:endParaRPr lang="pt-PT"/>
        </a:p>
      </dgm:t>
    </dgm:pt>
    <dgm:pt modelId="{1F0E556F-2C8B-4B27-B25D-1AE0E7E8204D}" type="sibTrans" cxnId="{23E4A1AC-B752-47E6-8B40-A3A0F322DC3E}">
      <dgm:prSet/>
      <dgm:spPr/>
      <dgm:t>
        <a:bodyPr/>
        <a:lstStyle/>
        <a:p>
          <a:endParaRPr lang="pt-PT"/>
        </a:p>
      </dgm:t>
    </dgm:pt>
    <dgm:pt modelId="{93868AA9-B552-4604-AF5B-30D72A1CDE64}">
      <dgm:prSet custT="1"/>
      <dgm:spPr>
        <a:noFill/>
        <a:ln>
          <a:noFill/>
        </a:ln>
      </dgm:spPr>
      <dgm:t>
        <a:bodyPr/>
        <a:lstStyle/>
        <a:p>
          <a:pPr rtl="0"/>
          <a:r>
            <a:rPr lang="en-US" altLang="pt-PT" sz="1400" dirty="0" smtClean="0">
              <a:latin typeface="Arial" charset="0"/>
              <a:cs typeface="Arial" charset="0"/>
            </a:rPr>
            <a:t>Capacity rights to use the transmission system are offered to Shippers</a:t>
          </a:r>
          <a:endParaRPr lang="pt-PT" sz="1400" b="0" dirty="0"/>
        </a:p>
      </dgm:t>
    </dgm:pt>
    <dgm:pt modelId="{AEEBB4D4-B693-423A-857F-BD1DC54F46A5}" type="sibTrans" cxnId="{7CB1D658-B18B-4354-9CF9-3B6A86831157}">
      <dgm:prSet/>
      <dgm:spPr/>
      <dgm:t>
        <a:bodyPr/>
        <a:lstStyle/>
        <a:p>
          <a:endParaRPr lang="pt-PT"/>
        </a:p>
      </dgm:t>
    </dgm:pt>
    <dgm:pt modelId="{0EB8F255-D760-4AB6-8667-7CC3312FB1A4}" type="parTrans" cxnId="{7CB1D658-B18B-4354-9CF9-3B6A86831157}">
      <dgm:prSet/>
      <dgm:spPr/>
      <dgm:t>
        <a:bodyPr/>
        <a:lstStyle/>
        <a:p>
          <a:endParaRPr lang="pt-PT"/>
        </a:p>
      </dgm:t>
    </dgm:pt>
    <dgm:pt modelId="{871A5FE4-3E2F-4124-A112-2091F2C18134}" type="pres">
      <dgm:prSet presAssocID="{535A8D6C-A8AB-4865-829C-12C064E7D7E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1F7E6E3D-A799-4877-8084-90AA4750B6E8}" type="pres">
      <dgm:prSet presAssocID="{8220A462-F36A-47A6-A371-E1933AB9CD0F}" presName="linNode" presStyleCnt="0"/>
      <dgm:spPr/>
      <dgm:t>
        <a:bodyPr/>
        <a:lstStyle/>
        <a:p>
          <a:endParaRPr lang="pt-PT"/>
        </a:p>
      </dgm:t>
    </dgm:pt>
    <dgm:pt modelId="{B276B8D0-9917-4D54-B8DE-D8161A8C2860}" type="pres">
      <dgm:prSet presAssocID="{8220A462-F36A-47A6-A371-E1933AB9CD0F}" presName="parentText" presStyleLbl="node1" presStyleIdx="0" presStyleCnt="5" custScaleX="109129" custScaleY="2000000" custLinFactNeighborX="683" custLinFactNeighborY="26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BF62BFE-5EA7-4245-8B70-5CC97079E06D}" type="pres">
      <dgm:prSet presAssocID="{8220A462-F36A-47A6-A371-E1933AB9CD0F}" presName="descendantText" presStyleLbl="alignAccFollowNode1" presStyleIdx="0" presStyleCnt="5" custScaleY="115089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769E9B9-1A7A-46CA-9EA6-1F1CE6A54317}" type="pres">
      <dgm:prSet presAssocID="{BF928B72-A8B3-4B32-9C7E-30436B76CF9B}" presName="sp" presStyleCnt="0"/>
      <dgm:spPr/>
      <dgm:t>
        <a:bodyPr/>
        <a:lstStyle/>
        <a:p>
          <a:endParaRPr lang="pt-PT"/>
        </a:p>
      </dgm:t>
    </dgm:pt>
    <dgm:pt modelId="{2D3AB5C1-4946-455E-9DDC-D3FF8E1FCCD6}" type="pres">
      <dgm:prSet presAssocID="{B956DFFE-3AB8-49F2-B8DA-5E9EED6D3E60}" presName="linNode" presStyleCnt="0"/>
      <dgm:spPr/>
      <dgm:t>
        <a:bodyPr/>
        <a:lstStyle/>
        <a:p>
          <a:endParaRPr lang="pt-PT"/>
        </a:p>
      </dgm:t>
    </dgm:pt>
    <dgm:pt modelId="{C68DF5A3-0C29-4453-8DF2-4A90A6749491}" type="pres">
      <dgm:prSet presAssocID="{B956DFFE-3AB8-49F2-B8DA-5E9EED6D3E60}" presName="parentText" presStyleLbl="node1" presStyleIdx="1" presStyleCnt="5" custScaleX="109129" custScaleY="2000000" custLinFactNeighborX="683" custLinFactNeighborY="26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D6B35B44-E456-4ECD-95BA-21525F662E83}" type="pres">
      <dgm:prSet presAssocID="{B956DFFE-3AB8-49F2-B8DA-5E9EED6D3E60}" presName="descendantText" presStyleLbl="align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4FFC7E2C-9103-432E-8DCC-86319A4C22FA}" type="pres">
      <dgm:prSet presAssocID="{F370E629-A510-4DD3-8B91-A3B92F4F3DA4}" presName="sp" presStyleCnt="0"/>
      <dgm:spPr/>
      <dgm:t>
        <a:bodyPr/>
        <a:lstStyle/>
        <a:p>
          <a:endParaRPr lang="pt-PT"/>
        </a:p>
      </dgm:t>
    </dgm:pt>
    <dgm:pt modelId="{340C3969-DC37-4F32-A8C2-AC2515A6F96A}" type="pres">
      <dgm:prSet presAssocID="{295CC526-B133-46A3-9216-AAEBE8407AA8}" presName="linNode" presStyleCnt="0"/>
      <dgm:spPr/>
      <dgm:t>
        <a:bodyPr/>
        <a:lstStyle/>
        <a:p>
          <a:endParaRPr lang="pt-PT"/>
        </a:p>
      </dgm:t>
    </dgm:pt>
    <dgm:pt modelId="{DB5C5D07-9DB0-44C0-9F92-55A7FC75F24E}" type="pres">
      <dgm:prSet presAssocID="{295CC526-B133-46A3-9216-AAEBE8407AA8}" presName="parentText" presStyleLbl="node1" presStyleIdx="2" presStyleCnt="5" custScaleX="109129" custScaleY="2000000" custLinFactNeighborX="683" custLinFactNeighborY="26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BEC8F385-869C-4868-99C7-C73E378B2258}" type="pres">
      <dgm:prSet presAssocID="{295CC526-B133-46A3-9216-AAEBE8407AA8}" presName="descendantText" presStyleLbl="align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A3A7B49B-E64E-49DC-85DC-947D084AF1B9}" type="pres">
      <dgm:prSet presAssocID="{9327527A-6D28-4636-B187-0A9BCFA50A40}" presName="sp" presStyleCnt="0"/>
      <dgm:spPr/>
      <dgm:t>
        <a:bodyPr/>
        <a:lstStyle/>
        <a:p>
          <a:endParaRPr lang="pt-PT"/>
        </a:p>
      </dgm:t>
    </dgm:pt>
    <dgm:pt modelId="{09A8D130-064B-40F3-9A96-395AEB2927D0}" type="pres">
      <dgm:prSet presAssocID="{70544400-236B-4759-80FC-0DCB46C39722}" presName="linNode" presStyleCnt="0"/>
      <dgm:spPr/>
      <dgm:t>
        <a:bodyPr/>
        <a:lstStyle/>
        <a:p>
          <a:endParaRPr lang="pt-PT"/>
        </a:p>
      </dgm:t>
    </dgm:pt>
    <dgm:pt modelId="{0B93C91E-F791-4577-A116-496ADE98C788}" type="pres">
      <dgm:prSet presAssocID="{70544400-236B-4759-80FC-0DCB46C39722}" presName="parentText" presStyleLbl="node1" presStyleIdx="3" presStyleCnt="5" custScaleX="109129" custScaleY="2000000" custLinFactNeighborX="683" custLinFactNeighborY="2652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2315160-E855-40AF-B178-11E0EF95DC35}" type="pres">
      <dgm:prSet presAssocID="{70544400-236B-4759-80FC-0DCB46C39722}" presName="descendantText" presStyleLbl="align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7CECE4B-2FC1-42A9-8621-E36E76B503AF}" type="pres">
      <dgm:prSet presAssocID="{E4809D5B-0C54-4D98-9A16-4EA544733F94}" presName="sp" presStyleCnt="0"/>
      <dgm:spPr/>
      <dgm:t>
        <a:bodyPr/>
        <a:lstStyle/>
        <a:p>
          <a:endParaRPr lang="pt-PT"/>
        </a:p>
      </dgm:t>
    </dgm:pt>
    <dgm:pt modelId="{AD8327C4-2E2B-42A6-A323-24F210D36C35}" type="pres">
      <dgm:prSet presAssocID="{33D781B7-AF49-4802-A72B-7D3A75142C37}" presName="linNode" presStyleCnt="0"/>
      <dgm:spPr/>
      <dgm:t>
        <a:bodyPr/>
        <a:lstStyle/>
        <a:p>
          <a:endParaRPr lang="pt-PT"/>
        </a:p>
      </dgm:t>
    </dgm:pt>
    <dgm:pt modelId="{2021B6FC-5252-402F-83EC-33823F9F5104}" type="pres">
      <dgm:prSet presAssocID="{33D781B7-AF49-4802-A72B-7D3A75142C37}" presName="parentText" presStyleLbl="node1" presStyleIdx="4" presStyleCnt="5" custScaleX="109129" custScaleY="2000000">
        <dgm:presLayoutVars>
          <dgm:chMax val="1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8D283B3D-1543-44CB-BFB7-E8C126323DBB}" type="pres">
      <dgm:prSet presAssocID="{33D781B7-AF49-4802-A72B-7D3A75142C37}" presName="descendantText" presStyleLbl="align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D264127-5C28-40F4-9AB0-6BB9EA281868}" type="presOf" srcId="{91514C94-5994-4282-A257-53C7C4526E3C}" destId="{D6B35B44-E456-4ECD-95BA-21525F662E83}" srcOrd="0" destOrd="0" presId="urn:microsoft.com/office/officeart/2005/8/layout/vList5"/>
    <dgm:cxn modelId="{366D486C-641E-4705-AFB3-C9150A88E5F0}" type="presOf" srcId="{8220A462-F36A-47A6-A371-E1933AB9CD0F}" destId="{B276B8D0-9917-4D54-B8DE-D8161A8C2860}" srcOrd="0" destOrd="0" presId="urn:microsoft.com/office/officeart/2005/8/layout/vList5"/>
    <dgm:cxn modelId="{1E9A7068-EA44-485C-94E5-8EB299B429A6}" type="presOf" srcId="{70544400-236B-4759-80FC-0DCB46C39722}" destId="{0B93C91E-F791-4577-A116-496ADE98C788}" srcOrd="0" destOrd="0" presId="urn:microsoft.com/office/officeart/2005/8/layout/vList5"/>
    <dgm:cxn modelId="{23E4A1AC-B752-47E6-8B40-A3A0F322DC3E}" srcId="{33D781B7-AF49-4802-A72B-7D3A75142C37}" destId="{2576FAE2-6985-4DA6-9ECD-2FBCB97EED15}" srcOrd="0" destOrd="0" parTransId="{7F2BD6D0-DFF7-4595-82E5-FAD88C17FE42}" sibTransId="{1F0E556F-2C8B-4B27-B25D-1AE0E7E8204D}"/>
    <dgm:cxn modelId="{C206E956-7BBE-4A19-8535-2104D9E84D75}" srcId="{70544400-236B-4759-80FC-0DCB46C39722}" destId="{394187B3-4B8B-4E76-93EE-9E4F273DD35A}" srcOrd="0" destOrd="0" parTransId="{D953E072-D80A-49FE-8BF6-817D53D92F11}" sibTransId="{D02BDF5F-F6BB-4945-817F-9C75DE7594E3}"/>
    <dgm:cxn modelId="{5B96C4A9-DBA3-4A4D-8BC5-6F96AA1A2769}" type="presOf" srcId="{B956DFFE-3AB8-49F2-B8DA-5E9EED6D3E60}" destId="{C68DF5A3-0C29-4453-8DF2-4A90A6749491}" srcOrd="0" destOrd="0" presId="urn:microsoft.com/office/officeart/2005/8/layout/vList5"/>
    <dgm:cxn modelId="{EFC8AE21-3251-4646-B2D4-5FBDAF9D5FB7}" type="presOf" srcId="{33D781B7-AF49-4802-A72B-7D3A75142C37}" destId="{2021B6FC-5252-402F-83EC-33823F9F5104}" srcOrd="0" destOrd="0" presId="urn:microsoft.com/office/officeart/2005/8/layout/vList5"/>
    <dgm:cxn modelId="{95A0A571-EE02-4535-A93E-07F347106094}" type="presOf" srcId="{295CC526-B133-46A3-9216-AAEBE8407AA8}" destId="{DB5C5D07-9DB0-44C0-9F92-55A7FC75F24E}" srcOrd="0" destOrd="0" presId="urn:microsoft.com/office/officeart/2005/8/layout/vList5"/>
    <dgm:cxn modelId="{01091E1F-8ECD-48B3-9EA7-46E993CA9FCD}" type="presOf" srcId="{2576FAE2-6985-4DA6-9ECD-2FBCB97EED15}" destId="{8D283B3D-1543-44CB-BFB7-E8C126323DBB}" srcOrd="0" destOrd="0" presId="urn:microsoft.com/office/officeart/2005/8/layout/vList5"/>
    <dgm:cxn modelId="{CA8B6550-6644-4384-8F1A-B3F9BB1AB2B9}" srcId="{535A8D6C-A8AB-4865-829C-12C064E7D7E0}" destId="{33D781B7-AF49-4802-A72B-7D3A75142C37}" srcOrd="4" destOrd="0" parTransId="{568F43C8-0EF2-4330-8CAE-3DA9948FA248}" sibTransId="{2CDEB0BF-3465-405E-9FAD-84C73EFFA7C2}"/>
    <dgm:cxn modelId="{7CB1D658-B18B-4354-9CF9-3B6A86831157}" srcId="{8220A462-F36A-47A6-A371-E1933AB9CD0F}" destId="{93868AA9-B552-4604-AF5B-30D72A1CDE64}" srcOrd="0" destOrd="0" parTransId="{0EB8F255-D760-4AB6-8667-7CC3312FB1A4}" sibTransId="{AEEBB4D4-B693-423A-857F-BD1DC54F46A5}"/>
    <dgm:cxn modelId="{E9DC0733-3EB6-4CA1-9569-523B37EFFBA6}" type="presOf" srcId="{535A8D6C-A8AB-4865-829C-12C064E7D7E0}" destId="{871A5FE4-3E2F-4124-A112-2091F2C18134}" srcOrd="0" destOrd="0" presId="urn:microsoft.com/office/officeart/2005/8/layout/vList5"/>
    <dgm:cxn modelId="{900EB05B-7014-425D-9CD7-7C031FFEA38B}" srcId="{535A8D6C-A8AB-4865-829C-12C064E7D7E0}" destId="{B956DFFE-3AB8-49F2-B8DA-5E9EED6D3E60}" srcOrd="1" destOrd="0" parTransId="{004BE6A6-B43E-430F-90A8-ED0606118811}" sibTransId="{F370E629-A510-4DD3-8B91-A3B92F4F3DA4}"/>
    <dgm:cxn modelId="{287FC12B-60AD-49D7-8929-4763A6E39CED}" srcId="{295CC526-B133-46A3-9216-AAEBE8407AA8}" destId="{A1959D4D-992E-4B46-8DEE-8D20EB81AF4E}" srcOrd="0" destOrd="0" parTransId="{91160817-D521-4086-871D-2C6191BD7D9D}" sibTransId="{B6A4A8CE-10A6-4F3D-9CCA-E5EF6C96E21C}"/>
    <dgm:cxn modelId="{01CF2370-6DD1-4D1E-90F3-5B9A0366984D}" srcId="{535A8D6C-A8AB-4865-829C-12C064E7D7E0}" destId="{70544400-236B-4759-80FC-0DCB46C39722}" srcOrd="3" destOrd="0" parTransId="{C5C9CC6D-3473-4354-A51D-2E11E21D439E}" sibTransId="{E4809D5B-0C54-4D98-9A16-4EA544733F94}"/>
    <dgm:cxn modelId="{1D7FB27F-3203-4F9A-AEE4-B26874EB64FA}" srcId="{535A8D6C-A8AB-4865-829C-12C064E7D7E0}" destId="{8220A462-F36A-47A6-A371-E1933AB9CD0F}" srcOrd="0" destOrd="0" parTransId="{1AF8CAD2-DBF5-4542-B8F1-4A4C37B5EED0}" sibTransId="{BF928B72-A8B3-4B32-9C7E-30436B76CF9B}"/>
    <dgm:cxn modelId="{C4199293-A402-44AB-AEAB-26C588CB7903}" srcId="{B956DFFE-3AB8-49F2-B8DA-5E9EED6D3E60}" destId="{91514C94-5994-4282-A257-53C7C4526E3C}" srcOrd="0" destOrd="0" parTransId="{3561B70C-F461-4474-B441-25A21034F9A6}" sibTransId="{1DF62968-8517-4F6E-9DAE-11188C2B3A23}"/>
    <dgm:cxn modelId="{D582C689-6AC3-4A0F-988C-E6851F5FF8DE}" type="presOf" srcId="{A1959D4D-992E-4B46-8DEE-8D20EB81AF4E}" destId="{BEC8F385-869C-4868-99C7-C73E378B2258}" srcOrd="0" destOrd="0" presId="urn:microsoft.com/office/officeart/2005/8/layout/vList5"/>
    <dgm:cxn modelId="{E7D7D58A-E0CC-47CF-BA26-A8CEEA8FF60A}" srcId="{535A8D6C-A8AB-4865-829C-12C064E7D7E0}" destId="{295CC526-B133-46A3-9216-AAEBE8407AA8}" srcOrd="2" destOrd="0" parTransId="{7253607E-9050-4610-AFB4-2DA608A30ABE}" sibTransId="{9327527A-6D28-4636-B187-0A9BCFA50A40}"/>
    <dgm:cxn modelId="{4A4A98DF-181E-4B56-9AC8-DAD92F6F053F}" type="presOf" srcId="{93868AA9-B552-4604-AF5B-30D72A1CDE64}" destId="{DBF62BFE-5EA7-4245-8B70-5CC97079E06D}" srcOrd="0" destOrd="0" presId="urn:microsoft.com/office/officeart/2005/8/layout/vList5"/>
    <dgm:cxn modelId="{50DC5324-950B-45D8-AB3D-99DCA535CEF7}" type="presOf" srcId="{394187B3-4B8B-4E76-93EE-9E4F273DD35A}" destId="{12315160-E855-40AF-B178-11E0EF95DC35}" srcOrd="0" destOrd="0" presId="urn:microsoft.com/office/officeart/2005/8/layout/vList5"/>
    <dgm:cxn modelId="{03C49DFA-2D0F-4F87-92DD-C046DC20468A}" type="presParOf" srcId="{871A5FE4-3E2F-4124-A112-2091F2C18134}" destId="{1F7E6E3D-A799-4877-8084-90AA4750B6E8}" srcOrd="0" destOrd="0" presId="urn:microsoft.com/office/officeart/2005/8/layout/vList5"/>
    <dgm:cxn modelId="{E9314581-9C01-4660-BE35-D2965C503F9B}" type="presParOf" srcId="{1F7E6E3D-A799-4877-8084-90AA4750B6E8}" destId="{B276B8D0-9917-4D54-B8DE-D8161A8C2860}" srcOrd="0" destOrd="0" presId="urn:microsoft.com/office/officeart/2005/8/layout/vList5"/>
    <dgm:cxn modelId="{113F9E7A-B675-4422-ABB9-F432FD83E47D}" type="presParOf" srcId="{1F7E6E3D-A799-4877-8084-90AA4750B6E8}" destId="{DBF62BFE-5EA7-4245-8B70-5CC97079E06D}" srcOrd="1" destOrd="0" presId="urn:microsoft.com/office/officeart/2005/8/layout/vList5"/>
    <dgm:cxn modelId="{72A9F0E8-AEAE-4A27-835A-576C5AE86654}" type="presParOf" srcId="{871A5FE4-3E2F-4124-A112-2091F2C18134}" destId="{4769E9B9-1A7A-46CA-9EA6-1F1CE6A54317}" srcOrd="1" destOrd="0" presId="urn:microsoft.com/office/officeart/2005/8/layout/vList5"/>
    <dgm:cxn modelId="{BAA8DD36-A5CC-4D6E-9725-D10305B5D1DD}" type="presParOf" srcId="{871A5FE4-3E2F-4124-A112-2091F2C18134}" destId="{2D3AB5C1-4946-455E-9DDC-D3FF8E1FCCD6}" srcOrd="2" destOrd="0" presId="urn:microsoft.com/office/officeart/2005/8/layout/vList5"/>
    <dgm:cxn modelId="{42418825-66ED-4CF5-9801-515CD93E6538}" type="presParOf" srcId="{2D3AB5C1-4946-455E-9DDC-D3FF8E1FCCD6}" destId="{C68DF5A3-0C29-4453-8DF2-4A90A6749491}" srcOrd="0" destOrd="0" presId="urn:microsoft.com/office/officeart/2005/8/layout/vList5"/>
    <dgm:cxn modelId="{9263D9E4-F6F2-4AD8-B533-89C69E502F90}" type="presParOf" srcId="{2D3AB5C1-4946-455E-9DDC-D3FF8E1FCCD6}" destId="{D6B35B44-E456-4ECD-95BA-21525F662E83}" srcOrd="1" destOrd="0" presId="urn:microsoft.com/office/officeart/2005/8/layout/vList5"/>
    <dgm:cxn modelId="{A50F3FCD-EBF4-447D-B40C-C00039F8B5C3}" type="presParOf" srcId="{871A5FE4-3E2F-4124-A112-2091F2C18134}" destId="{4FFC7E2C-9103-432E-8DCC-86319A4C22FA}" srcOrd="3" destOrd="0" presId="urn:microsoft.com/office/officeart/2005/8/layout/vList5"/>
    <dgm:cxn modelId="{2855FCB0-24BC-4AFC-BDC5-D0065FC7C393}" type="presParOf" srcId="{871A5FE4-3E2F-4124-A112-2091F2C18134}" destId="{340C3969-DC37-4F32-A8C2-AC2515A6F96A}" srcOrd="4" destOrd="0" presId="urn:microsoft.com/office/officeart/2005/8/layout/vList5"/>
    <dgm:cxn modelId="{F890C766-12D7-4E0E-B7B2-40CE18578C71}" type="presParOf" srcId="{340C3969-DC37-4F32-A8C2-AC2515A6F96A}" destId="{DB5C5D07-9DB0-44C0-9F92-55A7FC75F24E}" srcOrd="0" destOrd="0" presId="urn:microsoft.com/office/officeart/2005/8/layout/vList5"/>
    <dgm:cxn modelId="{05CE3DFA-7758-4F5D-BB88-F999D7713A0B}" type="presParOf" srcId="{340C3969-DC37-4F32-A8C2-AC2515A6F96A}" destId="{BEC8F385-869C-4868-99C7-C73E378B2258}" srcOrd="1" destOrd="0" presId="urn:microsoft.com/office/officeart/2005/8/layout/vList5"/>
    <dgm:cxn modelId="{8402DB3E-3F99-4D43-B90B-453AA101A013}" type="presParOf" srcId="{871A5FE4-3E2F-4124-A112-2091F2C18134}" destId="{A3A7B49B-E64E-49DC-85DC-947D084AF1B9}" srcOrd="5" destOrd="0" presId="urn:microsoft.com/office/officeart/2005/8/layout/vList5"/>
    <dgm:cxn modelId="{C5D50C54-0648-4CD0-B3A9-B000161079BF}" type="presParOf" srcId="{871A5FE4-3E2F-4124-A112-2091F2C18134}" destId="{09A8D130-064B-40F3-9A96-395AEB2927D0}" srcOrd="6" destOrd="0" presId="urn:microsoft.com/office/officeart/2005/8/layout/vList5"/>
    <dgm:cxn modelId="{D0AD2905-4E44-479D-9B46-80934BEE9E59}" type="presParOf" srcId="{09A8D130-064B-40F3-9A96-395AEB2927D0}" destId="{0B93C91E-F791-4577-A116-496ADE98C788}" srcOrd="0" destOrd="0" presId="urn:microsoft.com/office/officeart/2005/8/layout/vList5"/>
    <dgm:cxn modelId="{E8A389FA-B974-47A2-9EDC-BB112C68BB92}" type="presParOf" srcId="{09A8D130-064B-40F3-9A96-395AEB2927D0}" destId="{12315160-E855-40AF-B178-11E0EF95DC35}" srcOrd="1" destOrd="0" presId="urn:microsoft.com/office/officeart/2005/8/layout/vList5"/>
    <dgm:cxn modelId="{294DA1BD-1FB7-4875-84D1-AC5EF587466A}" type="presParOf" srcId="{871A5FE4-3E2F-4124-A112-2091F2C18134}" destId="{07CECE4B-2FC1-42A9-8621-E36E76B503AF}" srcOrd="7" destOrd="0" presId="urn:microsoft.com/office/officeart/2005/8/layout/vList5"/>
    <dgm:cxn modelId="{0872D8F7-934B-4B66-BF00-926DE8AA32DB}" type="presParOf" srcId="{871A5FE4-3E2F-4124-A112-2091F2C18134}" destId="{AD8327C4-2E2B-42A6-A323-24F210D36C35}" srcOrd="8" destOrd="0" presId="urn:microsoft.com/office/officeart/2005/8/layout/vList5"/>
    <dgm:cxn modelId="{BE489394-88C1-4B14-9A5C-6CE2E0990C12}" type="presParOf" srcId="{AD8327C4-2E2B-42A6-A323-24F210D36C35}" destId="{2021B6FC-5252-402F-83EC-33823F9F5104}" srcOrd="0" destOrd="0" presId="urn:microsoft.com/office/officeart/2005/8/layout/vList5"/>
    <dgm:cxn modelId="{2D116847-3385-4985-B642-2BB66E531259}" type="presParOf" srcId="{AD8327C4-2E2B-42A6-A323-24F210D36C35}" destId="{8D283B3D-1543-44CB-BFB7-E8C126323DB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9D3795-E388-41B9-956E-82A46E7C5016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PT"/>
        </a:p>
      </dgm:t>
    </dgm:pt>
    <dgm:pt modelId="{1B724505-BE6F-4949-95DF-79EFCC669F0D}">
      <dgm:prSet phldrT="[Texto]"/>
      <dgm:spPr/>
      <dgm:t>
        <a:bodyPr/>
        <a:lstStyle/>
        <a:p>
          <a:pPr algn="ctr"/>
          <a:r>
            <a:rPr lang="en-US" altLang="pt-PT" b="1" dirty="0" smtClean="0">
              <a:latin typeface="Arial" charset="0"/>
              <a:cs typeface="Arial" charset="0"/>
            </a:rPr>
            <a:t>Five Major changes </a:t>
          </a:r>
        </a:p>
        <a:p>
          <a:pPr algn="l"/>
          <a:r>
            <a:rPr lang="en-US" altLang="pt-PT" dirty="0" smtClean="0">
              <a:latin typeface="Arial" charset="0"/>
              <a:cs typeface="Arial" charset="0"/>
            </a:rPr>
            <a:t>The new Regulation sets a complete new standard for capacity booking and trading, promoting convergence with CAM NC and enabling the implementation of secondary market </a:t>
          </a:r>
          <a:endParaRPr lang="pt-PT" dirty="0"/>
        </a:p>
      </dgm:t>
    </dgm:pt>
    <dgm:pt modelId="{642519AC-EA0F-4F66-8EE2-1E016B3CA0E0}" type="parTrans" cxnId="{A7D63736-DCCA-4466-99EF-37C0B6227BD3}">
      <dgm:prSet/>
      <dgm:spPr/>
      <dgm:t>
        <a:bodyPr/>
        <a:lstStyle/>
        <a:p>
          <a:endParaRPr lang="pt-PT"/>
        </a:p>
      </dgm:t>
    </dgm:pt>
    <dgm:pt modelId="{EC80A93E-395D-454E-9947-7DEB01A51762}" type="sibTrans" cxnId="{A7D63736-DCCA-4466-99EF-37C0B6227BD3}">
      <dgm:prSet/>
      <dgm:spPr/>
      <dgm:t>
        <a:bodyPr/>
        <a:lstStyle/>
        <a:p>
          <a:endParaRPr lang="pt-PT"/>
        </a:p>
      </dgm:t>
    </dgm:pt>
    <dgm:pt modelId="{ADF5FCB0-5476-41A4-B90A-F6FB86BDBD9F}" type="pres">
      <dgm:prSet presAssocID="{CC9D3795-E388-41B9-956E-82A46E7C50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89B2A98-0595-424D-B868-E81171224C68}" type="pres">
      <dgm:prSet presAssocID="{1B724505-BE6F-4949-95DF-79EFCC669F0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7D63736-DCCA-4466-99EF-37C0B6227BD3}" srcId="{CC9D3795-E388-41B9-956E-82A46E7C5016}" destId="{1B724505-BE6F-4949-95DF-79EFCC669F0D}" srcOrd="0" destOrd="0" parTransId="{642519AC-EA0F-4F66-8EE2-1E016B3CA0E0}" sibTransId="{EC80A93E-395D-454E-9947-7DEB01A51762}"/>
    <dgm:cxn modelId="{A1176F56-0493-4EE4-86A8-52F6B50B4064}" type="presOf" srcId="{1B724505-BE6F-4949-95DF-79EFCC669F0D}" destId="{D89B2A98-0595-424D-B868-E81171224C68}" srcOrd="0" destOrd="0" presId="urn:microsoft.com/office/officeart/2005/8/layout/vList2"/>
    <dgm:cxn modelId="{26DA1E3E-D17D-4F7F-9826-938BA9F994D4}" type="presOf" srcId="{CC9D3795-E388-41B9-956E-82A46E7C5016}" destId="{ADF5FCB0-5476-41A4-B90A-F6FB86BDBD9F}" srcOrd="0" destOrd="0" presId="urn:microsoft.com/office/officeart/2005/8/layout/vList2"/>
    <dgm:cxn modelId="{01EC7F72-B109-499D-B121-339638DF84FE}" type="presParOf" srcId="{ADF5FCB0-5476-41A4-B90A-F6FB86BDBD9F}" destId="{D89B2A98-0595-424D-B868-E81171224C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9D3795-E388-41B9-956E-82A46E7C5016}" type="doc">
      <dgm:prSet loTypeId="urn:microsoft.com/office/officeart/2005/8/layout/vList2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pt-PT"/>
        </a:p>
      </dgm:t>
    </dgm:pt>
    <dgm:pt modelId="{1B724505-BE6F-4949-95DF-79EFCC669F0D}">
      <dgm:prSet phldrT="[Texto]"/>
      <dgm:spPr/>
      <dgm:t>
        <a:bodyPr/>
        <a:lstStyle/>
        <a:p>
          <a:pPr algn="ctr"/>
          <a:r>
            <a:rPr lang="en-US" altLang="pt-PT" b="1" dirty="0" smtClean="0">
              <a:latin typeface="Arial" charset="0"/>
              <a:cs typeface="Arial" charset="0"/>
            </a:rPr>
            <a:t>Relevant regulatory documents that govern the capacity allocation process:</a:t>
          </a:r>
          <a:endParaRPr lang="pt-PT" dirty="0"/>
        </a:p>
      </dgm:t>
    </dgm:pt>
    <dgm:pt modelId="{642519AC-EA0F-4F66-8EE2-1E016B3CA0E0}" type="parTrans" cxnId="{A7D63736-DCCA-4466-99EF-37C0B6227BD3}">
      <dgm:prSet/>
      <dgm:spPr/>
      <dgm:t>
        <a:bodyPr/>
        <a:lstStyle/>
        <a:p>
          <a:endParaRPr lang="pt-PT"/>
        </a:p>
      </dgm:t>
    </dgm:pt>
    <dgm:pt modelId="{EC80A93E-395D-454E-9947-7DEB01A51762}" type="sibTrans" cxnId="{A7D63736-DCCA-4466-99EF-37C0B6227BD3}">
      <dgm:prSet/>
      <dgm:spPr/>
      <dgm:t>
        <a:bodyPr/>
        <a:lstStyle/>
        <a:p>
          <a:endParaRPr lang="pt-PT"/>
        </a:p>
      </dgm:t>
    </dgm:pt>
    <dgm:pt modelId="{ADF5FCB0-5476-41A4-B90A-F6FB86BDBD9F}" type="pres">
      <dgm:prSet presAssocID="{CC9D3795-E388-41B9-956E-82A46E7C50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pt-PT"/>
        </a:p>
      </dgm:t>
    </dgm:pt>
    <dgm:pt modelId="{D89B2A98-0595-424D-B868-E81171224C68}" type="pres">
      <dgm:prSet presAssocID="{1B724505-BE6F-4949-95DF-79EFCC669F0D}" presName="parentText" presStyleLbl="node1" presStyleIdx="0" presStyleCnt="1" custLinFactNeighborY="-31457">
        <dgm:presLayoutVars>
          <dgm:chMax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7D63736-DCCA-4466-99EF-37C0B6227BD3}" srcId="{CC9D3795-E388-41B9-956E-82A46E7C5016}" destId="{1B724505-BE6F-4949-95DF-79EFCC669F0D}" srcOrd="0" destOrd="0" parTransId="{642519AC-EA0F-4F66-8EE2-1E016B3CA0E0}" sibTransId="{EC80A93E-395D-454E-9947-7DEB01A51762}"/>
    <dgm:cxn modelId="{3859ADED-2C19-4230-B0D6-C5258584F766}" type="presOf" srcId="{CC9D3795-E388-41B9-956E-82A46E7C5016}" destId="{ADF5FCB0-5476-41A4-B90A-F6FB86BDBD9F}" srcOrd="0" destOrd="0" presId="urn:microsoft.com/office/officeart/2005/8/layout/vList2"/>
    <dgm:cxn modelId="{7658B052-CDF5-48FA-B50E-446DBB868FAB}" type="presOf" srcId="{1B724505-BE6F-4949-95DF-79EFCC669F0D}" destId="{D89B2A98-0595-424D-B868-E81171224C68}" srcOrd="0" destOrd="0" presId="urn:microsoft.com/office/officeart/2005/8/layout/vList2"/>
    <dgm:cxn modelId="{6C393100-9EF6-4BBD-9360-646CD78F3DE9}" type="presParOf" srcId="{ADF5FCB0-5476-41A4-B90A-F6FB86BDBD9F}" destId="{D89B2A98-0595-424D-B868-E81171224C6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1F1224C-9FE5-4189-80A7-DAA5121D15E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C18320-CB92-47D1-9817-C0A750F6DDE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noProof="0" smtClean="0"/>
            <a:t>Available capacity is published</a:t>
          </a:r>
          <a:endParaRPr lang="en-US" sz="1200" noProof="0"/>
        </a:p>
      </dgm:t>
    </dgm:pt>
    <dgm:pt modelId="{300245D0-1D74-4D12-BC3F-4E38A7146335}" type="parTrans" cxnId="{8260ABD6-3AC2-43FA-9D72-DC9160A9FBD6}">
      <dgm:prSet/>
      <dgm:spPr/>
      <dgm:t>
        <a:bodyPr/>
        <a:lstStyle/>
        <a:p>
          <a:endParaRPr lang="en-US" sz="1200" noProof="0"/>
        </a:p>
      </dgm:t>
    </dgm:pt>
    <dgm:pt modelId="{26E0650F-2965-4113-A416-28A286420393}" type="sibTrans" cxnId="{8260ABD6-3AC2-43FA-9D72-DC9160A9FBD6}">
      <dgm:prSet/>
      <dgm:spPr/>
      <dgm:t>
        <a:bodyPr/>
        <a:lstStyle/>
        <a:p>
          <a:endParaRPr lang="en-US" sz="1200" noProof="0"/>
        </a:p>
      </dgm:t>
    </dgm:pt>
    <dgm:pt modelId="{D7850714-F8A2-4831-BBCB-92EEA7E8975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 lIns="0" rIns="0"/>
        <a:lstStyle/>
        <a:p>
          <a:r>
            <a:rPr lang="en-US" sz="1200" noProof="0" smtClean="0"/>
            <a:t>Programming/ Nominating</a:t>
          </a:r>
          <a:endParaRPr lang="en-US" sz="1200" noProof="0"/>
        </a:p>
      </dgm:t>
    </dgm:pt>
    <dgm:pt modelId="{E363D818-DEE4-40C3-AC39-2B320B3EAB5E}" type="parTrans" cxnId="{F93D7C87-0931-4F64-A5AD-CC5CD575C0CF}">
      <dgm:prSet/>
      <dgm:spPr/>
      <dgm:t>
        <a:bodyPr/>
        <a:lstStyle/>
        <a:p>
          <a:endParaRPr lang="en-US" sz="1200" noProof="0"/>
        </a:p>
      </dgm:t>
    </dgm:pt>
    <dgm:pt modelId="{874C27E5-4C91-4CAF-9E63-33EC49CD6BD4}" type="sibTrans" cxnId="{F93D7C87-0931-4F64-A5AD-CC5CD575C0CF}">
      <dgm:prSet/>
      <dgm:spPr/>
      <dgm:t>
        <a:bodyPr/>
        <a:lstStyle/>
        <a:p>
          <a:endParaRPr lang="en-US" sz="1200" noProof="0"/>
        </a:p>
      </dgm:t>
    </dgm:pt>
    <dgm:pt modelId="{4EEDFC77-A83D-490D-BF83-B01456A57006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noProof="0" smtClean="0"/>
            <a:t>‘Allocation’</a:t>
          </a:r>
          <a:endParaRPr lang="en-US" sz="1200" noProof="0"/>
        </a:p>
      </dgm:t>
    </dgm:pt>
    <dgm:pt modelId="{4D29EFA3-7AF9-4FB9-8B87-FB74C440C5CF}" type="parTrans" cxnId="{B9C1D53E-00AF-4035-93DA-FD85E14E678A}">
      <dgm:prSet/>
      <dgm:spPr/>
      <dgm:t>
        <a:bodyPr/>
        <a:lstStyle/>
        <a:p>
          <a:endParaRPr lang="en-US" sz="1200" noProof="0"/>
        </a:p>
      </dgm:t>
    </dgm:pt>
    <dgm:pt modelId="{46B5073B-B40A-4008-A26A-0D2238760098}" type="sibTrans" cxnId="{B9C1D53E-00AF-4035-93DA-FD85E14E678A}">
      <dgm:prSet/>
      <dgm:spPr/>
      <dgm:t>
        <a:bodyPr/>
        <a:lstStyle/>
        <a:p>
          <a:endParaRPr lang="en-US" sz="1200" noProof="0"/>
        </a:p>
      </dgm:t>
    </dgm:pt>
    <dgm:pt modelId="{32A6AB8F-D367-49DA-9C5F-2A6AA7BBF1EE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noProof="0" smtClean="0"/>
            <a:t>Utilization</a:t>
          </a:r>
          <a:endParaRPr lang="en-US" sz="1200" noProof="0"/>
        </a:p>
      </dgm:t>
    </dgm:pt>
    <dgm:pt modelId="{A8B153F9-3EA2-4BC3-95D9-4065AC89D25B}" type="parTrans" cxnId="{376858C3-3E65-4D55-A440-581ACFA4CAD6}">
      <dgm:prSet/>
      <dgm:spPr/>
      <dgm:t>
        <a:bodyPr/>
        <a:lstStyle/>
        <a:p>
          <a:endParaRPr lang="en-US" sz="1200" noProof="0"/>
        </a:p>
      </dgm:t>
    </dgm:pt>
    <dgm:pt modelId="{B7DAA479-CDCF-4C2A-94B5-3041F92C33C0}" type="sibTrans" cxnId="{376858C3-3E65-4D55-A440-581ACFA4CAD6}">
      <dgm:prSet/>
      <dgm:spPr/>
      <dgm:t>
        <a:bodyPr/>
        <a:lstStyle/>
        <a:p>
          <a:endParaRPr lang="en-US" sz="1200" noProof="0"/>
        </a:p>
      </dgm:t>
    </dgm:pt>
    <dgm:pt modelId="{2C4405B4-8EE7-416B-B1D2-739C64C50AE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200" noProof="0" smtClean="0"/>
            <a:t>Payment due for used capacity</a:t>
          </a:r>
          <a:endParaRPr lang="en-US" sz="1200" noProof="0"/>
        </a:p>
      </dgm:t>
    </dgm:pt>
    <dgm:pt modelId="{7C5EAE20-60C1-449A-85C4-9094EC560193}" type="parTrans" cxnId="{51BC3DBB-E186-48C4-A6A3-3BDEE5DD106F}">
      <dgm:prSet/>
      <dgm:spPr/>
      <dgm:t>
        <a:bodyPr/>
        <a:lstStyle/>
        <a:p>
          <a:endParaRPr lang="en-US" sz="1200" noProof="0"/>
        </a:p>
      </dgm:t>
    </dgm:pt>
    <dgm:pt modelId="{72528995-CA7B-4C6F-8CE5-70B94B88ED04}" type="sibTrans" cxnId="{51BC3DBB-E186-48C4-A6A3-3BDEE5DD106F}">
      <dgm:prSet/>
      <dgm:spPr/>
      <dgm:t>
        <a:bodyPr/>
        <a:lstStyle/>
        <a:p>
          <a:endParaRPr lang="en-US" sz="1200" noProof="0"/>
        </a:p>
      </dgm:t>
    </dgm:pt>
    <dgm:pt modelId="{BE7A30AC-1D9E-4AA0-8B27-BD70F6191A80}" type="pres">
      <dgm:prSet presAssocID="{41F1224C-9FE5-4189-80A7-DAA5121D15E6}" presName="Name0" presStyleCnt="0">
        <dgm:presLayoutVars>
          <dgm:dir/>
          <dgm:animLvl val="lvl"/>
          <dgm:resizeHandles val="exact"/>
        </dgm:presLayoutVars>
      </dgm:prSet>
      <dgm:spPr/>
    </dgm:pt>
    <dgm:pt modelId="{F16AE22D-858C-4F49-A05D-57E073D95562}" type="pres">
      <dgm:prSet presAssocID="{93C18320-CB92-47D1-9817-C0A750F6DDE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20290DE-2FDD-49B8-912C-421560680748}" type="pres">
      <dgm:prSet presAssocID="{26E0650F-2965-4113-A416-28A286420393}" presName="parTxOnlySpace" presStyleCnt="0"/>
      <dgm:spPr/>
    </dgm:pt>
    <dgm:pt modelId="{25B8FAC6-18ED-4D27-9E09-6A105458D8D5}" type="pres">
      <dgm:prSet presAssocID="{D7850714-F8A2-4831-BBCB-92EEA7E89751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540776F-27B7-403F-8537-58FB62C23D06}" type="pres">
      <dgm:prSet presAssocID="{874C27E5-4C91-4CAF-9E63-33EC49CD6BD4}" presName="parTxOnlySpace" presStyleCnt="0"/>
      <dgm:spPr/>
    </dgm:pt>
    <dgm:pt modelId="{318961E9-C8C7-4224-8659-71F694871B95}" type="pres">
      <dgm:prSet presAssocID="{4EEDFC77-A83D-490D-BF83-B01456A5700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D38CDE9-D8D1-423C-90D6-5F26933A295E}" type="pres">
      <dgm:prSet presAssocID="{46B5073B-B40A-4008-A26A-0D2238760098}" presName="parTxOnlySpace" presStyleCnt="0"/>
      <dgm:spPr/>
    </dgm:pt>
    <dgm:pt modelId="{79F77A02-9A7B-477E-BA27-69D3B17204F7}" type="pres">
      <dgm:prSet presAssocID="{32A6AB8F-D367-49DA-9C5F-2A6AA7BBF1E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4F475EC-1513-4C2C-A9B5-91BF584C15DC}" type="pres">
      <dgm:prSet presAssocID="{B7DAA479-CDCF-4C2A-94B5-3041F92C33C0}" presName="parTxOnlySpace" presStyleCnt="0"/>
      <dgm:spPr/>
    </dgm:pt>
    <dgm:pt modelId="{892255D4-5EC3-4085-921F-CF9245D292DC}" type="pres">
      <dgm:prSet presAssocID="{2C4405B4-8EE7-416B-B1D2-739C64C50AEE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A4B11C80-0D7F-4857-B57E-ED344BDFE7A6}" type="presOf" srcId="{93C18320-CB92-47D1-9817-C0A750F6DDE5}" destId="{F16AE22D-858C-4F49-A05D-57E073D95562}" srcOrd="0" destOrd="0" presId="urn:microsoft.com/office/officeart/2005/8/layout/chevron1"/>
    <dgm:cxn modelId="{A63EE826-7538-46BB-B70E-AF5669D9D3BA}" type="presOf" srcId="{4EEDFC77-A83D-490D-BF83-B01456A57006}" destId="{318961E9-C8C7-4224-8659-71F694871B95}" srcOrd="0" destOrd="0" presId="urn:microsoft.com/office/officeart/2005/8/layout/chevron1"/>
    <dgm:cxn modelId="{167FDF24-B23D-4CE3-88A9-8C57876C5239}" type="presOf" srcId="{D7850714-F8A2-4831-BBCB-92EEA7E89751}" destId="{25B8FAC6-18ED-4D27-9E09-6A105458D8D5}" srcOrd="0" destOrd="0" presId="urn:microsoft.com/office/officeart/2005/8/layout/chevron1"/>
    <dgm:cxn modelId="{B9C1D53E-00AF-4035-93DA-FD85E14E678A}" srcId="{41F1224C-9FE5-4189-80A7-DAA5121D15E6}" destId="{4EEDFC77-A83D-490D-BF83-B01456A57006}" srcOrd="2" destOrd="0" parTransId="{4D29EFA3-7AF9-4FB9-8B87-FB74C440C5CF}" sibTransId="{46B5073B-B40A-4008-A26A-0D2238760098}"/>
    <dgm:cxn modelId="{F93D7C87-0931-4F64-A5AD-CC5CD575C0CF}" srcId="{41F1224C-9FE5-4189-80A7-DAA5121D15E6}" destId="{D7850714-F8A2-4831-BBCB-92EEA7E89751}" srcOrd="1" destOrd="0" parTransId="{E363D818-DEE4-40C3-AC39-2B320B3EAB5E}" sibTransId="{874C27E5-4C91-4CAF-9E63-33EC49CD6BD4}"/>
    <dgm:cxn modelId="{376858C3-3E65-4D55-A440-581ACFA4CAD6}" srcId="{41F1224C-9FE5-4189-80A7-DAA5121D15E6}" destId="{32A6AB8F-D367-49DA-9C5F-2A6AA7BBF1EE}" srcOrd="3" destOrd="0" parTransId="{A8B153F9-3EA2-4BC3-95D9-4065AC89D25B}" sibTransId="{B7DAA479-CDCF-4C2A-94B5-3041F92C33C0}"/>
    <dgm:cxn modelId="{1D1FC6BE-4DA9-47CC-86C3-3D22630383D9}" type="presOf" srcId="{41F1224C-9FE5-4189-80A7-DAA5121D15E6}" destId="{BE7A30AC-1D9E-4AA0-8B27-BD70F6191A80}" srcOrd="0" destOrd="0" presId="urn:microsoft.com/office/officeart/2005/8/layout/chevron1"/>
    <dgm:cxn modelId="{FB1918A1-C8AF-43B9-8AAA-3EEA935C2F74}" type="presOf" srcId="{2C4405B4-8EE7-416B-B1D2-739C64C50AEE}" destId="{892255D4-5EC3-4085-921F-CF9245D292DC}" srcOrd="0" destOrd="0" presId="urn:microsoft.com/office/officeart/2005/8/layout/chevron1"/>
    <dgm:cxn modelId="{466E2A71-FEF1-4DAD-88BE-19AF8CE36D4C}" type="presOf" srcId="{32A6AB8F-D367-49DA-9C5F-2A6AA7BBF1EE}" destId="{79F77A02-9A7B-477E-BA27-69D3B17204F7}" srcOrd="0" destOrd="0" presId="urn:microsoft.com/office/officeart/2005/8/layout/chevron1"/>
    <dgm:cxn modelId="{51BC3DBB-E186-48C4-A6A3-3BDEE5DD106F}" srcId="{41F1224C-9FE5-4189-80A7-DAA5121D15E6}" destId="{2C4405B4-8EE7-416B-B1D2-739C64C50AEE}" srcOrd="4" destOrd="0" parTransId="{7C5EAE20-60C1-449A-85C4-9094EC560193}" sibTransId="{72528995-CA7B-4C6F-8CE5-70B94B88ED04}"/>
    <dgm:cxn modelId="{8260ABD6-3AC2-43FA-9D72-DC9160A9FBD6}" srcId="{41F1224C-9FE5-4189-80A7-DAA5121D15E6}" destId="{93C18320-CB92-47D1-9817-C0A750F6DDE5}" srcOrd="0" destOrd="0" parTransId="{300245D0-1D74-4D12-BC3F-4E38A7146335}" sibTransId="{26E0650F-2965-4113-A416-28A286420393}"/>
    <dgm:cxn modelId="{901DDDDC-1FF6-45EB-8B8D-EFAA523E59E4}" type="presParOf" srcId="{BE7A30AC-1D9E-4AA0-8B27-BD70F6191A80}" destId="{F16AE22D-858C-4F49-A05D-57E073D95562}" srcOrd="0" destOrd="0" presId="urn:microsoft.com/office/officeart/2005/8/layout/chevron1"/>
    <dgm:cxn modelId="{C4F165DD-1C8D-434C-8017-D599FCFCD37C}" type="presParOf" srcId="{BE7A30AC-1D9E-4AA0-8B27-BD70F6191A80}" destId="{720290DE-2FDD-49B8-912C-421560680748}" srcOrd="1" destOrd="0" presId="urn:microsoft.com/office/officeart/2005/8/layout/chevron1"/>
    <dgm:cxn modelId="{D0DD68E0-8129-4E20-8623-253173E5EC0F}" type="presParOf" srcId="{BE7A30AC-1D9E-4AA0-8B27-BD70F6191A80}" destId="{25B8FAC6-18ED-4D27-9E09-6A105458D8D5}" srcOrd="2" destOrd="0" presId="urn:microsoft.com/office/officeart/2005/8/layout/chevron1"/>
    <dgm:cxn modelId="{9DD65459-1B83-4C3B-9DC0-D91D3A2C3F0D}" type="presParOf" srcId="{BE7A30AC-1D9E-4AA0-8B27-BD70F6191A80}" destId="{1540776F-27B7-403F-8537-58FB62C23D06}" srcOrd="3" destOrd="0" presId="urn:microsoft.com/office/officeart/2005/8/layout/chevron1"/>
    <dgm:cxn modelId="{3A49DBC6-A460-4CF0-A98F-26B7888B0A59}" type="presParOf" srcId="{BE7A30AC-1D9E-4AA0-8B27-BD70F6191A80}" destId="{318961E9-C8C7-4224-8659-71F694871B95}" srcOrd="4" destOrd="0" presId="urn:microsoft.com/office/officeart/2005/8/layout/chevron1"/>
    <dgm:cxn modelId="{83491964-3591-46BC-B1BC-DAFE261A523E}" type="presParOf" srcId="{BE7A30AC-1D9E-4AA0-8B27-BD70F6191A80}" destId="{5D38CDE9-D8D1-423C-90D6-5F26933A295E}" srcOrd="5" destOrd="0" presId="urn:microsoft.com/office/officeart/2005/8/layout/chevron1"/>
    <dgm:cxn modelId="{9B6814FE-98DD-41FE-9A3F-34729E77FA62}" type="presParOf" srcId="{BE7A30AC-1D9E-4AA0-8B27-BD70F6191A80}" destId="{79F77A02-9A7B-477E-BA27-69D3B17204F7}" srcOrd="6" destOrd="0" presId="urn:microsoft.com/office/officeart/2005/8/layout/chevron1"/>
    <dgm:cxn modelId="{4CD34E60-8C21-4F9E-BDF8-132200D676B6}" type="presParOf" srcId="{BE7A30AC-1D9E-4AA0-8B27-BD70F6191A80}" destId="{E4F475EC-1513-4C2C-A9B5-91BF584C15DC}" srcOrd="7" destOrd="0" presId="urn:microsoft.com/office/officeart/2005/8/layout/chevron1"/>
    <dgm:cxn modelId="{127BC5BC-BD40-4103-B7B4-C8E7FAE83151}" type="presParOf" srcId="{BE7A30AC-1D9E-4AA0-8B27-BD70F6191A80}" destId="{892255D4-5EC3-4085-921F-CF9245D292D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F1224C-9FE5-4189-80A7-DAA5121D15E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C18320-CB92-47D1-9817-C0A750F6DDE5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noProof="0" smtClean="0">
              <a:solidFill>
                <a:schemeClr val="tx1"/>
              </a:solidFill>
            </a:rPr>
            <a:t>Available Products</a:t>
          </a:r>
          <a:endParaRPr lang="en-US" sz="1200" noProof="0">
            <a:solidFill>
              <a:schemeClr val="tx1"/>
            </a:solidFill>
          </a:endParaRPr>
        </a:p>
      </dgm:t>
    </dgm:pt>
    <dgm:pt modelId="{300245D0-1D74-4D12-BC3F-4E38A7146335}" type="parTrans" cxnId="{8260ABD6-3AC2-43FA-9D72-DC9160A9FBD6}">
      <dgm:prSet/>
      <dgm:spPr/>
      <dgm:t>
        <a:bodyPr/>
        <a:lstStyle/>
        <a:p>
          <a:endParaRPr lang="en-US" sz="1200" noProof="0"/>
        </a:p>
      </dgm:t>
    </dgm:pt>
    <dgm:pt modelId="{26E0650F-2965-4113-A416-28A286420393}" type="sibTrans" cxnId="{8260ABD6-3AC2-43FA-9D72-DC9160A9FBD6}">
      <dgm:prSet/>
      <dgm:spPr/>
      <dgm:t>
        <a:bodyPr/>
        <a:lstStyle/>
        <a:p>
          <a:endParaRPr lang="en-US" sz="1200" noProof="0"/>
        </a:p>
      </dgm:t>
    </dgm:pt>
    <dgm:pt modelId="{D7850714-F8A2-4831-BBCB-92EEA7E89751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noProof="0" smtClean="0">
              <a:solidFill>
                <a:schemeClr val="tx1"/>
              </a:solidFill>
            </a:rPr>
            <a:t>Capacity allocation (auctions)</a:t>
          </a:r>
          <a:endParaRPr lang="en-US" sz="1200" noProof="0">
            <a:solidFill>
              <a:schemeClr val="tx1"/>
            </a:solidFill>
          </a:endParaRPr>
        </a:p>
      </dgm:t>
    </dgm:pt>
    <dgm:pt modelId="{E363D818-DEE4-40C3-AC39-2B320B3EAB5E}" type="parTrans" cxnId="{F93D7C87-0931-4F64-A5AD-CC5CD575C0CF}">
      <dgm:prSet/>
      <dgm:spPr/>
      <dgm:t>
        <a:bodyPr/>
        <a:lstStyle/>
        <a:p>
          <a:endParaRPr lang="en-US" sz="1200" noProof="0"/>
        </a:p>
      </dgm:t>
    </dgm:pt>
    <dgm:pt modelId="{874C27E5-4C91-4CAF-9E63-33EC49CD6BD4}" type="sibTrans" cxnId="{F93D7C87-0931-4F64-A5AD-CC5CD575C0CF}">
      <dgm:prSet/>
      <dgm:spPr/>
      <dgm:t>
        <a:bodyPr/>
        <a:lstStyle/>
        <a:p>
          <a:endParaRPr lang="en-US" sz="1200" noProof="0"/>
        </a:p>
      </dgm:t>
    </dgm:pt>
    <dgm:pt modelId="{4EEDFC77-A83D-490D-BF83-B01456A57006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noProof="0" smtClean="0">
              <a:solidFill>
                <a:schemeClr val="tx1"/>
              </a:solidFill>
            </a:rPr>
            <a:t>Capacity contracting</a:t>
          </a:r>
          <a:endParaRPr lang="en-US" sz="1200" noProof="0">
            <a:solidFill>
              <a:schemeClr val="tx1"/>
            </a:solidFill>
          </a:endParaRPr>
        </a:p>
      </dgm:t>
    </dgm:pt>
    <dgm:pt modelId="{4D29EFA3-7AF9-4FB9-8B87-FB74C440C5CF}" type="parTrans" cxnId="{B9C1D53E-00AF-4035-93DA-FD85E14E678A}">
      <dgm:prSet/>
      <dgm:spPr/>
      <dgm:t>
        <a:bodyPr/>
        <a:lstStyle/>
        <a:p>
          <a:endParaRPr lang="en-US" sz="1200" noProof="0"/>
        </a:p>
      </dgm:t>
    </dgm:pt>
    <dgm:pt modelId="{46B5073B-B40A-4008-A26A-0D2238760098}" type="sibTrans" cxnId="{B9C1D53E-00AF-4035-93DA-FD85E14E678A}">
      <dgm:prSet/>
      <dgm:spPr/>
      <dgm:t>
        <a:bodyPr/>
        <a:lstStyle/>
        <a:p>
          <a:endParaRPr lang="en-US" sz="1200" noProof="0"/>
        </a:p>
      </dgm:t>
    </dgm:pt>
    <dgm:pt modelId="{2C4405B4-8EE7-416B-B1D2-739C64C50AEE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en-US" sz="1200" noProof="0"/>
        </a:p>
      </dgm:t>
    </dgm:pt>
    <dgm:pt modelId="{72528995-CA7B-4C6F-8CE5-70B94B88ED04}" type="sibTrans" cxnId="{51BC3DBB-E186-48C4-A6A3-3BDEE5DD106F}">
      <dgm:prSet/>
      <dgm:spPr/>
      <dgm:t>
        <a:bodyPr/>
        <a:lstStyle/>
        <a:p>
          <a:endParaRPr lang="en-US" sz="1200" noProof="0"/>
        </a:p>
      </dgm:t>
    </dgm:pt>
    <dgm:pt modelId="{7C5EAE20-60C1-449A-85C4-9094EC560193}" type="parTrans" cxnId="{51BC3DBB-E186-48C4-A6A3-3BDEE5DD106F}">
      <dgm:prSet/>
      <dgm:spPr/>
      <dgm:t>
        <a:bodyPr/>
        <a:lstStyle/>
        <a:p>
          <a:endParaRPr lang="en-US" sz="1200" noProof="0"/>
        </a:p>
      </dgm:t>
    </dgm:pt>
    <dgm:pt modelId="{B420B161-2063-4438-86CE-5495C7C4AEAC}">
      <dgm:prSet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 lIns="0" rIns="0"/>
        <a:lstStyle/>
        <a:p>
          <a:r>
            <a:rPr lang="en-US" sz="1200" noProof="0" smtClean="0">
              <a:solidFill>
                <a:schemeClr val="tx1"/>
              </a:solidFill>
            </a:rPr>
            <a:t>Payment due for contracted capacity</a:t>
          </a:r>
          <a:endParaRPr lang="en-US" sz="1200" noProof="0">
            <a:solidFill>
              <a:schemeClr val="tx1"/>
            </a:solidFill>
          </a:endParaRPr>
        </a:p>
      </dgm:t>
    </dgm:pt>
    <dgm:pt modelId="{2BB1BCC0-75EB-4ED5-8AE5-0BDDDDE05E18}" type="parTrans" cxnId="{A5CD0629-125F-44FA-A72C-FF4B3B511B19}">
      <dgm:prSet/>
      <dgm:spPr/>
      <dgm:t>
        <a:bodyPr/>
        <a:lstStyle/>
        <a:p>
          <a:endParaRPr lang="en-US" sz="1200" noProof="0"/>
        </a:p>
      </dgm:t>
    </dgm:pt>
    <dgm:pt modelId="{935A2681-5E25-4A3E-BDA5-D2056E26D406}" type="sibTrans" cxnId="{A5CD0629-125F-44FA-A72C-FF4B3B511B19}">
      <dgm:prSet/>
      <dgm:spPr/>
      <dgm:t>
        <a:bodyPr/>
        <a:lstStyle/>
        <a:p>
          <a:endParaRPr lang="en-US" sz="1200" noProof="0"/>
        </a:p>
      </dgm:t>
    </dgm:pt>
    <dgm:pt modelId="{BE7A30AC-1D9E-4AA0-8B27-BD70F6191A80}" type="pres">
      <dgm:prSet presAssocID="{41F1224C-9FE5-4189-80A7-DAA5121D15E6}" presName="Name0" presStyleCnt="0">
        <dgm:presLayoutVars>
          <dgm:dir/>
          <dgm:animLvl val="lvl"/>
          <dgm:resizeHandles val="exact"/>
        </dgm:presLayoutVars>
      </dgm:prSet>
      <dgm:spPr/>
    </dgm:pt>
    <dgm:pt modelId="{F16AE22D-858C-4F49-A05D-57E073D95562}" type="pres">
      <dgm:prSet presAssocID="{93C18320-CB92-47D1-9817-C0A750F6DDE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20290DE-2FDD-49B8-912C-421560680748}" type="pres">
      <dgm:prSet presAssocID="{26E0650F-2965-4113-A416-28A286420393}" presName="parTxOnlySpace" presStyleCnt="0"/>
      <dgm:spPr/>
    </dgm:pt>
    <dgm:pt modelId="{25B8FAC6-18ED-4D27-9E09-6A105458D8D5}" type="pres">
      <dgm:prSet presAssocID="{D7850714-F8A2-4831-BBCB-92EEA7E89751}" presName="parTxOnly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540776F-27B7-403F-8537-58FB62C23D06}" type="pres">
      <dgm:prSet presAssocID="{874C27E5-4C91-4CAF-9E63-33EC49CD6BD4}" presName="parTxOnlySpace" presStyleCnt="0"/>
      <dgm:spPr/>
    </dgm:pt>
    <dgm:pt modelId="{318961E9-C8C7-4224-8659-71F694871B95}" type="pres">
      <dgm:prSet presAssocID="{4EEDFC77-A83D-490D-BF83-B01456A57006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5D38CDE9-D8D1-423C-90D6-5F26933A295E}" type="pres">
      <dgm:prSet presAssocID="{46B5073B-B40A-4008-A26A-0D2238760098}" presName="parTxOnlySpace" presStyleCnt="0"/>
      <dgm:spPr/>
    </dgm:pt>
    <dgm:pt modelId="{892255D4-5EC3-4085-921F-CF9245D292DC}" type="pres">
      <dgm:prSet presAssocID="{2C4405B4-8EE7-416B-B1D2-739C64C50AEE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09FE9BEB-C686-4104-B2CE-105A1E81F445}" type="pres">
      <dgm:prSet presAssocID="{72528995-CA7B-4C6F-8CE5-70B94B88ED04}" presName="parTxOnlySpace" presStyleCnt="0"/>
      <dgm:spPr/>
    </dgm:pt>
    <dgm:pt modelId="{42C27AA9-930A-449F-B2E8-A9346466BA7B}" type="pres">
      <dgm:prSet presAssocID="{B420B161-2063-4438-86CE-5495C7C4AEAC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0C4FA01B-6258-43AB-B330-CCB33128CF1A}" type="presOf" srcId="{4EEDFC77-A83D-490D-BF83-B01456A57006}" destId="{318961E9-C8C7-4224-8659-71F694871B95}" srcOrd="0" destOrd="0" presId="urn:microsoft.com/office/officeart/2005/8/layout/chevron1"/>
    <dgm:cxn modelId="{B9C1D53E-00AF-4035-93DA-FD85E14E678A}" srcId="{41F1224C-9FE5-4189-80A7-DAA5121D15E6}" destId="{4EEDFC77-A83D-490D-BF83-B01456A57006}" srcOrd="2" destOrd="0" parTransId="{4D29EFA3-7AF9-4FB9-8B87-FB74C440C5CF}" sibTransId="{46B5073B-B40A-4008-A26A-0D2238760098}"/>
    <dgm:cxn modelId="{F93D7C87-0931-4F64-A5AD-CC5CD575C0CF}" srcId="{41F1224C-9FE5-4189-80A7-DAA5121D15E6}" destId="{D7850714-F8A2-4831-BBCB-92EEA7E89751}" srcOrd="1" destOrd="0" parTransId="{E363D818-DEE4-40C3-AC39-2B320B3EAB5E}" sibTransId="{874C27E5-4C91-4CAF-9E63-33EC49CD6BD4}"/>
    <dgm:cxn modelId="{8D0A90FF-0438-44BF-B3AB-F96E1A663BE1}" type="presOf" srcId="{93C18320-CB92-47D1-9817-C0A750F6DDE5}" destId="{F16AE22D-858C-4F49-A05D-57E073D95562}" srcOrd="0" destOrd="0" presId="urn:microsoft.com/office/officeart/2005/8/layout/chevron1"/>
    <dgm:cxn modelId="{0C81E292-5572-43BB-8810-24252685AAFE}" type="presOf" srcId="{D7850714-F8A2-4831-BBCB-92EEA7E89751}" destId="{25B8FAC6-18ED-4D27-9E09-6A105458D8D5}" srcOrd="0" destOrd="0" presId="urn:microsoft.com/office/officeart/2005/8/layout/chevron1"/>
    <dgm:cxn modelId="{90F740D8-B8FF-4C13-8E9E-95FF08D0B235}" type="presOf" srcId="{B420B161-2063-4438-86CE-5495C7C4AEAC}" destId="{42C27AA9-930A-449F-B2E8-A9346466BA7B}" srcOrd="0" destOrd="0" presId="urn:microsoft.com/office/officeart/2005/8/layout/chevron1"/>
    <dgm:cxn modelId="{A5CD0629-125F-44FA-A72C-FF4B3B511B19}" srcId="{41F1224C-9FE5-4189-80A7-DAA5121D15E6}" destId="{B420B161-2063-4438-86CE-5495C7C4AEAC}" srcOrd="4" destOrd="0" parTransId="{2BB1BCC0-75EB-4ED5-8AE5-0BDDDDE05E18}" sibTransId="{935A2681-5E25-4A3E-BDA5-D2056E26D406}"/>
    <dgm:cxn modelId="{51BC3DBB-E186-48C4-A6A3-3BDEE5DD106F}" srcId="{41F1224C-9FE5-4189-80A7-DAA5121D15E6}" destId="{2C4405B4-8EE7-416B-B1D2-739C64C50AEE}" srcOrd="3" destOrd="0" parTransId="{7C5EAE20-60C1-449A-85C4-9094EC560193}" sibTransId="{72528995-CA7B-4C6F-8CE5-70B94B88ED04}"/>
    <dgm:cxn modelId="{8260ABD6-3AC2-43FA-9D72-DC9160A9FBD6}" srcId="{41F1224C-9FE5-4189-80A7-DAA5121D15E6}" destId="{93C18320-CB92-47D1-9817-C0A750F6DDE5}" srcOrd="0" destOrd="0" parTransId="{300245D0-1D74-4D12-BC3F-4E38A7146335}" sibTransId="{26E0650F-2965-4113-A416-28A286420393}"/>
    <dgm:cxn modelId="{1AA72B65-870C-489F-9D44-2A92347CEAB0}" type="presOf" srcId="{2C4405B4-8EE7-416B-B1D2-739C64C50AEE}" destId="{892255D4-5EC3-4085-921F-CF9245D292DC}" srcOrd="0" destOrd="0" presId="urn:microsoft.com/office/officeart/2005/8/layout/chevron1"/>
    <dgm:cxn modelId="{391BE18D-F9F6-48A5-B592-F6B6371754AF}" type="presOf" srcId="{41F1224C-9FE5-4189-80A7-DAA5121D15E6}" destId="{BE7A30AC-1D9E-4AA0-8B27-BD70F6191A80}" srcOrd="0" destOrd="0" presId="urn:microsoft.com/office/officeart/2005/8/layout/chevron1"/>
    <dgm:cxn modelId="{D2618B66-64A5-4017-BC2F-71868DAF7885}" type="presParOf" srcId="{BE7A30AC-1D9E-4AA0-8B27-BD70F6191A80}" destId="{F16AE22D-858C-4F49-A05D-57E073D95562}" srcOrd="0" destOrd="0" presId="urn:microsoft.com/office/officeart/2005/8/layout/chevron1"/>
    <dgm:cxn modelId="{DC439722-1FBB-4421-9443-0836895D3C67}" type="presParOf" srcId="{BE7A30AC-1D9E-4AA0-8B27-BD70F6191A80}" destId="{720290DE-2FDD-49B8-912C-421560680748}" srcOrd="1" destOrd="0" presId="urn:microsoft.com/office/officeart/2005/8/layout/chevron1"/>
    <dgm:cxn modelId="{1230058F-96FC-43A5-8379-9A82211948FB}" type="presParOf" srcId="{BE7A30AC-1D9E-4AA0-8B27-BD70F6191A80}" destId="{25B8FAC6-18ED-4D27-9E09-6A105458D8D5}" srcOrd="2" destOrd="0" presId="urn:microsoft.com/office/officeart/2005/8/layout/chevron1"/>
    <dgm:cxn modelId="{8B4ADE55-F62D-4E81-A9DF-FEDBE39FC3A2}" type="presParOf" srcId="{BE7A30AC-1D9E-4AA0-8B27-BD70F6191A80}" destId="{1540776F-27B7-403F-8537-58FB62C23D06}" srcOrd="3" destOrd="0" presId="urn:microsoft.com/office/officeart/2005/8/layout/chevron1"/>
    <dgm:cxn modelId="{2AD89B36-10C0-48A6-80B5-E9F5ACF799F8}" type="presParOf" srcId="{BE7A30AC-1D9E-4AA0-8B27-BD70F6191A80}" destId="{318961E9-C8C7-4224-8659-71F694871B95}" srcOrd="4" destOrd="0" presId="urn:microsoft.com/office/officeart/2005/8/layout/chevron1"/>
    <dgm:cxn modelId="{346F9C35-3F93-462F-82BA-65B97741AD43}" type="presParOf" srcId="{BE7A30AC-1D9E-4AA0-8B27-BD70F6191A80}" destId="{5D38CDE9-D8D1-423C-90D6-5F26933A295E}" srcOrd="5" destOrd="0" presId="urn:microsoft.com/office/officeart/2005/8/layout/chevron1"/>
    <dgm:cxn modelId="{278C2F77-64C4-44D4-8B30-362727689F53}" type="presParOf" srcId="{BE7A30AC-1D9E-4AA0-8B27-BD70F6191A80}" destId="{892255D4-5EC3-4085-921F-CF9245D292DC}" srcOrd="6" destOrd="0" presId="urn:microsoft.com/office/officeart/2005/8/layout/chevron1"/>
    <dgm:cxn modelId="{6722180E-9045-4FCE-95C7-61A250A24518}" type="presParOf" srcId="{BE7A30AC-1D9E-4AA0-8B27-BD70F6191A80}" destId="{09FE9BEB-C686-4104-B2CE-105A1E81F445}" srcOrd="7" destOrd="0" presId="urn:microsoft.com/office/officeart/2005/8/layout/chevron1"/>
    <dgm:cxn modelId="{2E58BEAC-9911-4F0D-ACF6-5FC94CD1737C}" type="presParOf" srcId="{BE7A30AC-1D9E-4AA0-8B27-BD70F6191A80}" destId="{42C27AA9-930A-449F-B2E8-A9346466BA7B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41F1224C-9FE5-4189-80A7-DAA5121D15E6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3C18320-CB92-47D1-9817-C0A750F6DDE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en-US" sz="1200" noProof="0"/>
        </a:p>
      </dgm:t>
    </dgm:pt>
    <dgm:pt modelId="{300245D0-1D74-4D12-BC3F-4E38A7146335}" type="parTrans" cxnId="{8260ABD6-3AC2-43FA-9D72-DC9160A9FBD6}">
      <dgm:prSet/>
      <dgm:spPr/>
      <dgm:t>
        <a:bodyPr/>
        <a:lstStyle/>
        <a:p>
          <a:endParaRPr lang="en-US" sz="1200" noProof="0"/>
        </a:p>
      </dgm:t>
    </dgm:pt>
    <dgm:pt modelId="{26E0650F-2965-4113-A416-28A286420393}" type="sibTrans" cxnId="{8260ABD6-3AC2-43FA-9D72-DC9160A9FBD6}">
      <dgm:prSet/>
      <dgm:spPr/>
      <dgm:t>
        <a:bodyPr/>
        <a:lstStyle/>
        <a:p>
          <a:endParaRPr lang="en-US" sz="1200" noProof="0"/>
        </a:p>
      </dgm:t>
    </dgm:pt>
    <dgm:pt modelId="{D7850714-F8A2-4831-BBCB-92EEA7E89751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>
        <a:noFill/>
        <a:ln>
          <a:noFill/>
        </a:ln>
      </dgm:spPr>
      <dgm:t>
        <a:bodyPr/>
        <a:lstStyle/>
        <a:p>
          <a:endParaRPr lang="en-US" sz="1200" noProof="0"/>
        </a:p>
      </dgm:t>
    </dgm:pt>
    <dgm:pt modelId="{E363D818-DEE4-40C3-AC39-2B320B3EAB5E}" type="parTrans" cxnId="{F93D7C87-0931-4F64-A5AD-CC5CD575C0CF}">
      <dgm:prSet/>
      <dgm:spPr/>
      <dgm:t>
        <a:bodyPr/>
        <a:lstStyle/>
        <a:p>
          <a:endParaRPr lang="en-US" sz="1200" noProof="0"/>
        </a:p>
      </dgm:t>
    </dgm:pt>
    <dgm:pt modelId="{874C27E5-4C91-4CAF-9E63-33EC49CD6BD4}" type="sibTrans" cxnId="{F93D7C87-0931-4F64-A5AD-CC5CD575C0CF}">
      <dgm:prSet/>
      <dgm:spPr/>
      <dgm:t>
        <a:bodyPr/>
        <a:lstStyle/>
        <a:p>
          <a:endParaRPr lang="en-US" sz="1200" noProof="0"/>
        </a:p>
      </dgm:t>
    </dgm:pt>
    <dgm:pt modelId="{2C4405B4-8EE7-416B-B1D2-739C64C50AEE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>
        <a:noFill/>
        <a:ln>
          <a:noFill/>
        </a:ln>
      </dgm:spPr>
      <dgm:t>
        <a:bodyPr/>
        <a:lstStyle/>
        <a:p>
          <a:endParaRPr lang="en-US" sz="1200" noProof="0"/>
        </a:p>
      </dgm:t>
    </dgm:pt>
    <dgm:pt modelId="{7C5EAE20-60C1-449A-85C4-9094EC560193}" type="parTrans" cxnId="{51BC3DBB-E186-48C4-A6A3-3BDEE5DD106F}">
      <dgm:prSet/>
      <dgm:spPr/>
      <dgm:t>
        <a:bodyPr/>
        <a:lstStyle/>
        <a:p>
          <a:endParaRPr lang="en-US" sz="1200" noProof="0"/>
        </a:p>
      </dgm:t>
    </dgm:pt>
    <dgm:pt modelId="{72528995-CA7B-4C6F-8CE5-70B94B88ED04}" type="sibTrans" cxnId="{51BC3DBB-E186-48C4-A6A3-3BDEE5DD106F}">
      <dgm:prSet/>
      <dgm:spPr/>
      <dgm:t>
        <a:bodyPr/>
        <a:lstStyle/>
        <a:p>
          <a:endParaRPr lang="en-US" sz="1200" noProof="0"/>
        </a:p>
      </dgm:t>
    </dgm:pt>
    <dgm:pt modelId="{32A6AB8F-D367-49DA-9C5F-2A6AA7BBF1EE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noProof="0" smtClean="0">
              <a:solidFill>
                <a:schemeClr val="tx1"/>
              </a:solidFill>
            </a:rPr>
            <a:t>Shippers Forecasts/ Nomination</a:t>
          </a:r>
          <a:endParaRPr lang="en-US" sz="1200" noProof="0">
            <a:solidFill>
              <a:schemeClr val="tx1"/>
            </a:solidFill>
          </a:endParaRPr>
        </a:p>
      </dgm:t>
    </dgm:pt>
    <dgm:pt modelId="{B7DAA479-CDCF-4C2A-94B5-3041F92C33C0}" type="sibTrans" cxnId="{376858C3-3E65-4D55-A440-581ACFA4CAD6}">
      <dgm:prSet/>
      <dgm:spPr/>
      <dgm:t>
        <a:bodyPr/>
        <a:lstStyle/>
        <a:p>
          <a:endParaRPr lang="en-US" sz="1200" noProof="0"/>
        </a:p>
      </dgm:t>
    </dgm:pt>
    <dgm:pt modelId="{A8B153F9-3EA2-4BC3-95D9-4065AC89D25B}" type="parTrans" cxnId="{376858C3-3E65-4D55-A440-581ACFA4CAD6}">
      <dgm:prSet/>
      <dgm:spPr/>
      <dgm:t>
        <a:bodyPr/>
        <a:lstStyle/>
        <a:p>
          <a:endParaRPr lang="en-US" sz="1200" noProof="0"/>
        </a:p>
      </dgm:t>
    </dgm:pt>
    <dgm:pt modelId="{4B5CC7D4-0883-4452-AFB3-8E7967667507}">
      <dgm:prSet phldrT="[Text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200" noProof="0" smtClean="0">
              <a:solidFill>
                <a:schemeClr val="tx1"/>
              </a:solidFill>
            </a:rPr>
            <a:t>Utilization</a:t>
          </a:r>
          <a:endParaRPr lang="en-US" sz="1200" noProof="0">
            <a:solidFill>
              <a:schemeClr val="tx1"/>
            </a:solidFill>
          </a:endParaRPr>
        </a:p>
      </dgm:t>
    </dgm:pt>
    <dgm:pt modelId="{869BC854-E1B6-4DA9-955A-5EA29600628C}" type="parTrans" cxnId="{9AEDE909-D71A-49D8-9B21-2864AC8D253F}">
      <dgm:prSet/>
      <dgm:spPr/>
      <dgm:t>
        <a:bodyPr/>
        <a:lstStyle/>
        <a:p>
          <a:endParaRPr lang="en-US" sz="1200" noProof="0"/>
        </a:p>
      </dgm:t>
    </dgm:pt>
    <dgm:pt modelId="{40E7269F-2315-4123-9C8D-70982C176706}" type="sibTrans" cxnId="{9AEDE909-D71A-49D8-9B21-2864AC8D253F}">
      <dgm:prSet/>
      <dgm:spPr/>
      <dgm:t>
        <a:bodyPr/>
        <a:lstStyle/>
        <a:p>
          <a:endParaRPr lang="en-US" sz="1200" noProof="0"/>
        </a:p>
      </dgm:t>
    </dgm:pt>
    <dgm:pt modelId="{BE7A30AC-1D9E-4AA0-8B27-BD70F6191A80}" type="pres">
      <dgm:prSet presAssocID="{41F1224C-9FE5-4189-80A7-DAA5121D15E6}" presName="Name0" presStyleCnt="0">
        <dgm:presLayoutVars>
          <dgm:dir/>
          <dgm:animLvl val="lvl"/>
          <dgm:resizeHandles val="exact"/>
        </dgm:presLayoutVars>
      </dgm:prSet>
      <dgm:spPr/>
    </dgm:pt>
    <dgm:pt modelId="{F16AE22D-858C-4F49-A05D-57E073D95562}" type="pres">
      <dgm:prSet presAssocID="{93C18320-CB92-47D1-9817-C0A750F6DDE5}" presName="parTxOnly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720290DE-2FDD-49B8-912C-421560680748}" type="pres">
      <dgm:prSet presAssocID="{26E0650F-2965-4113-A416-28A286420393}" presName="parTxOnlySpace" presStyleCnt="0"/>
      <dgm:spPr/>
    </dgm:pt>
    <dgm:pt modelId="{25B8FAC6-18ED-4D27-9E09-6A105458D8D5}" type="pres">
      <dgm:prSet presAssocID="{D7850714-F8A2-4831-BBCB-92EEA7E89751}" presName="parTxOnly" presStyleLbl="node1" presStyleIdx="1" presStyleCnt="5" custLinFactNeighborX="-1665" custLinFactNeighborY="1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1540776F-27B7-403F-8537-58FB62C23D06}" type="pres">
      <dgm:prSet presAssocID="{874C27E5-4C91-4CAF-9E63-33EC49CD6BD4}" presName="parTxOnlySpace" presStyleCnt="0"/>
      <dgm:spPr/>
    </dgm:pt>
    <dgm:pt modelId="{79F77A02-9A7B-477E-BA27-69D3B17204F7}" type="pres">
      <dgm:prSet presAssocID="{32A6AB8F-D367-49DA-9C5F-2A6AA7BBF1EE}" presName="parTxOnly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E4F475EC-1513-4C2C-A9B5-91BF584C15DC}" type="pres">
      <dgm:prSet presAssocID="{B7DAA479-CDCF-4C2A-94B5-3041F92C33C0}" presName="parTxOnlySpace" presStyleCnt="0"/>
      <dgm:spPr/>
    </dgm:pt>
    <dgm:pt modelId="{1FFE1E90-1360-49DB-82D0-BBD77B1E68F8}" type="pres">
      <dgm:prSet presAssocID="{4B5CC7D4-0883-4452-AFB3-8E7967667507}" presName="parTxOnly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  <dgm:pt modelId="{CA25BAD2-A629-4A43-9DF9-E65619B73917}" type="pres">
      <dgm:prSet presAssocID="{40E7269F-2315-4123-9C8D-70982C176706}" presName="parTxOnlySpace" presStyleCnt="0"/>
      <dgm:spPr/>
    </dgm:pt>
    <dgm:pt modelId="{892255D4-5EC3-4085-921F-CF9245D292DC}" type="pres">
      <dgm:prSet presAssocID="{2C4405B4-8EE7-416B-B1D2-739C64C50AEE}" presName="parTxOnly" presStyleLbl="node1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PT"/>
        </a:p>
      </dgm:t>
    </dgm:pt>
  </dgm:ptLst>
  <dgm:cxnLst>
    <dgm:cxn modelId="{F93D7C87-0931-4F64-A5AD-CC5CD575C0CF}" srcId="{41F1224C-9FE5-4189-80A7-DAA5121D15E6}" destId="{D7850714-F8A2-4831-BBCB-92EEA7E89751}" srcOrd="1" destOrd="0" parTransId="{E363D818-DEE4-40C3-AC39-2B320B3EAB5E}" sibTransId="{874C27E5-4C91-4CAF-9E63-33EC49CD6BD4}"/>
    <dgm:cxn modelId="{376858C3-3E65-4D55-A440-581ACFA4CAD6}" srcId="{41F1224C-9FE5-4189-80A7-DAA5121D15E6}" destId="{32A6AB8F-D367-49DA-9C5F-2A6AA7BBF1EE}" srcOrd="2" destOrd="0" parTransId="{A8B153F9-3EA2-4BC3-95D9-4065AC89D25B}" sibTransId="{B7DAA479-CDCF-4C2A-94B5-3041F92C33C0}"/>
    <dgm:cxn modelId="{9AEDE909-D71A-49D8-9B21-2864AC8D253F}" srcId="{41F1224C-9FE5-4189-80A7-DAA5121D15E6}" destId="{4B5CC7D4-0883-4452-AFB3-8E7967667507}" srcOrd="3" destOrd="0" parTransId="{869BC854-E1B6-4DA9-955A-5EA29600628C}" sibTransId="{40E7269F-2315-4123-9C8D-70982C176706}"/>
    <dgm:cxn modelId="{6539799A-01CD-4182-A079-DE6D8EB74B26}" type="presOf" srcId="{41F1224C-9FE5-4189-80A7-DAA5121D15E6}" destId="{BE7A30AC-1D9E-4AA0-8B27-BD70F6191A80}" srcOrd="0" destOrd="0" presId="urn:microsoft.com/office/officeart/2005/8/layout/chevron1"/>
    <dgm:cxn modelId="{1D07A27E-2346-4FAD-9207-F3528BFD91C1}" type="presOf" srcId="{2C4405B4-8EE7-416B-B1D2-739C64C50AEE}" destId="{892255D4-5EC3-4085-921F-CF9245D292DC}" srcOrd="0" destOrd="0" presId="urn:microsoft.com/office/officeart/2005/8/layout/chevron1"/>
    <dgm:cxn modelId="{53D5C996-C5E5-430F-948F-B161B0688DDD}" type="presOf" srcId="{D7850714-F8A2-4831-BBCB-92EEA7E89751}" destId="{25B8FAC6-18ED-4D27-9E09-6A105458D8D5}" srcOrd="0" destOrd="0" presId="urn:microsoft.com/office/officeart/2005/8/layout/chevron1"/>
    <dgm:cxn modelId="{FADD5523-60E2-4D7F-B769-C24EDBE4382B}" type="presOf" srcId="{32A6AB8F-D367-49DA-9C5F-2A6AA7BBF1EE}" destId="{79F77A02-9A7B-477E-BA27-69D3B17204F7}" srcOrd="0" destOrd="0" presId="urn:microsoft.com/office/officeart/2005/8/layout/chevron1"/>
    <dgm:cxn modelId="{0EEB0C82-A9CF-46C1-B2A0-2DD357DCAF07}" type="presOf" srcId="{93C18320-CB92-47D1-9817-C0A750F6DDE5}" destId="{F16AE22D-858C-4F49-A05D-57E073D95562}" srcOrd="0" destOrd="0" presId="urn:microsoft.com/office/officeart/2005/8/layout/chevron1"/>
    <dgm:cxn modelId="{51BC3DBB-E186-48C4-A6A3-3BDEE5DD106F}" srcId="{41F1224C-9FE5-4189-80A7-DAA5121D15E6}" destId="{2C4405B4-8EE7-416B-B1D2-739C64C50AEE}" srcOrd="4" destOrd="0" parTransId="{7C5EAE20-60C1-449A-85C4-9094EC560193}" sibTransId="{72528995-CA7B-4C6F-8CE5-70B94B88ED04}"/>
    <dgm:cxn modelId="{8260ABD6-3AC2-43FA-9D72-DC9160A9FBD6}" srcId="{41F1224C-9FE5-4189-80A7-DAA5121D15E6}" destId="{93C18320-CB92-47D1-9817-C0A750F6DDE5}" srcOrd="0" destOrd="0" parTransId="{300245D0-1D74-4D12-BC3F-4E38A7146335}" sibTransId="{26E0650F-2965-4113-A416-28A286420393}"/>
    <dgm:cxn modelId="{66C8BC36-1F19-4FFB-909D-EFAE1898D84F}" type="presOf" srcId="{4B5CC7D4-0883-4452-AFB3-8E7967667507}" destId="{1FFE1E90-1360-49DB-82D0-BBD77B1E68F8}" srcOrd="0" destOrd="0" presId="urn:microsoft.com/office/officeart/2005/8/layout/chevron1"/>
    <dgm:cxn modelId="{176B6138-C825-4702-A006-43BDF3915B7D}" type="presParOf" srcId="{BE7A30AC-1D9E-4AA0-8B27-BD70F6191A80}" destId="{F16AE22D-858C-4F49-A05D-57E073D95562}" srcOrd="0" destOrd="0" presId="urn:microsoft.com/office/officeart/2005/8/layout/chevron1"/>
    <dgm:cxn modelId="{7935CF26-1E3E-4E66-9FA1-77FE50F55C9C}" type="presParOf" srcId="{BE7A30AC-1D9E-4AA0-8B27-BD70F6191A80}" destId="{720290DE-2FDD-49B8-912C-421560680748}" srcOrd="1" destOrd="0" presId="urn:microsoft.com/office/officeart/2005/8/layout/chevron1"/>
    <dgm:cxn modelId="{3155508A-6E90-419F-9C57-05FC294EEE0B}" type="presParOf" srcId="{BE7A30AC-1D9E-4AA0-8B27-BD70F6191A80}" destId="{25B8FAC6-18ED-4D27-9E09-6A105458D8D5}" srcOrd="2" destOrd="0" presId="urn:microsoft.com/office/officeart/2005/8/layout/chevron1"/>
    <dgm:cxn modelId="{86C8960A-A358-47D0-A71D-8F5FD460A158}" type="presParOf" srcId="{BE7A30AC-1D9E-4AA0-8B27-BD70F6191A80}" destId="{1540776F-27B7-403F-8537-58FB62C23D06}" srcOrd="3" destOrd="0" presId="urn:microsoft.com/office/officeart/2005/8/layout/chevron1"/>
    <dgm:cxn modelId="{29407AA1-18DA-4D05-A0B5-89EBD55E42F0}" type="presParOf" srcId="{BE7A30AC-1D9E-4AA0-8B27-BD70F6191A80}" destId="{79F77A02-9A7B-477E-BA27-69D3B17204F7}" srcOrd="4" destOrd="0" presId="urn:microsoft.com/office/officeart/2005/8/layout/chevron1"/>
    <dgm:cxn modelId="{8DCEB7E7-F6AF-46AC-BBB7-2880959D8000}" type="presParOf" srcId="{BE7A30AC-1D9E-4AA0-8B27-BD70F6191A80}" destId="{E4F475EC-1513-4C2C-A9B5-91BF584C15DC}" srcOrd="5" destOrd="0" presId="urn:microsoft.com/office/officeart/2005/8/layout/chevron1"/>
    <dgm:cxn modelId="{D15CA2C2-CCC1-4F78-BBA4-3C9EA8C4B91E}" type="presParOf" srcId="{BE7A30AC-1D9E-4AA0-8B27-BD70F6191A80}" destId="{1FFE1E90-1360-49DB-82D0-BBD77B1E68F8}" srcOrd="6" destOrd="0" presId="urn:microsoft.com/office/officeart/2005/8/layout/chevron1"/>
    <dgm:cxn modelId="{26B55038-F234-4AEC-B3B6-FAD2AF7E9E63}" type="presParOf" srcId="{BE7A30AC-1D9E-4AA0-8B27-BD70F6191A80}" destId="{CA25BAD2-A629-4A43-9DF9-E65619B73917}" srcOrd="7" destOrd="0" presId="urn:microsoft.com/office/officeart/2005/8/layout/chevron1"/>
    <dgm:cxn modelId="{128ACDE7-232B-407B-9D84-914619F7BF32}" type="presParOf" srcId="{BE7A30AC-1D9E-4AA0-8B27-BD70F6191A80}" destId="{892255D4-5EC3-4085-921F-CF9245D292DC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F62BFE-5EA7-4245-8B70-5CC97079E06D}">
      <dsp:nvSpPr>
        <dsp:cNvPr id="0" name=""/>
        <dsp:cNvSpPr/>
      </dsp:nvSpPr>
      <dsp:spPr>
        <a:xfrm rot="5400000">
          <a:off x="5381214" y="-2097315"/>
          <a:ext cx="368301" cy="4994982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pt-PT" sz="1400" kern="1200" dirty="0" smtClean="0">
              <a:latin typeface="Arial" charset="0"/>
              <a:cs typeface="Arial" charset="0"/>
            </a:rPr>
            <a:t>Capacity rights to use the transmission system are offered to Shippers</a:t>
          </a:r>
          <a:endParaRPr lang="pt-PT" sz="1400" b="0" kern="1200" dirty="0"/>
        </a:p>
      </dsp:txBody>
      <dsp:txXfrm rot="5400000">
        <a:off x="5381214" y="-2097315"/>
        <a:ext cx="368301" cy="4994982"/>
      </dsp:txXfrm>
    </dsp:sp>
    <dsp:sp modelId="{B276B8D0-9917-4D54-B8DE-D8161A8C2860}">
      <dsp:nvSpPr>
        <dsp:cNvPr id="0" name=""/>
        <dsp:cNvSpPr/>
      </dsp:nvSpPr>
      <dsp:spPr>
        <a:xfrm>
          <a:off x="35816" y="1219"/>
          <a:ext cx="3066173" cy="800033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Assignment of capacity rights by the TSO for MT and ST products</a:t>
          </a:r>
          <a:endParaRPr lang="pt-PT" sz="1600" b="0" kern="1200" dirty="0"/>
        </a:p>
      </dsp:txBody>
      <dsp:txXfrm>
        <a:off x="35816" y="1219"/>
        <a:ext cx="3066173" cy="800033"/>
      </dsp:txXfrm>
    </dsp:sp>
    <dsp:sp modelId="{D6B35B44-E456-4ECD-95BA-21525F662E83}">
      <dsp:nvSpPr>
        <dsp:cNvPr id="0" name=""/>
        <dsp:cNvSpPr/>
      </dsp:nvSpPr>
      <dsp:spPr>
        <a:xfrm rot="5400000">
          <a:off x="5554803" y="-1297723"/>
          <a:ext cx="32001" cy="4999865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pt-PT" sz="1400" kern="1200" dirty="0" smtClean="0">
              <a:latin typeface="Arial" charset="0"/>
              <a:cs typeface="Arial" charset="0"/>
            </a:rPr>
            <a:t>Capacity allocation calendar, standardization of products, allocation through auction, etc</a:t>
          </a:r>
          <a:endParaRPr lang="pt-PT" sz="1400" b="0" kern="1200" dirty="0"/>
        </a:p>
      </dsp:txBody>
      <dsp:txXfrm rot="5400000">
        <a:off x="5554803" y="-1297723"/>
        <a:ext cx="32001" cy="4999865"/>
      </dsp:txXfrm>
    </dsp:sp>
    <dsp:sp modelId="{C68DF5A3-0C29-4453-8DF2-4A90A6749491}">
      <dsp:nvSpPr>
        <dsp:cNvPr id="0" name=""/>
        <dsp:cNvSpPr/>
      </dsp:nvSpPr>
      <dsp:spPr>
        <a:xfrm>
          <a:off x="35849" y="803253"/>
          <a:ext cx="3069170" cy="800033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Convergence towards CAM NC rules</a:t>
          </a:r>
          <a:endParaRPr lang="pt-PT" sz="1600" b="0" kern="1200" dirty="0"/>
        </a:p>
      </dsp:txBody>
      <dsp:txXfrm>
        <a:off x="35849" y="803253"/>
        <a:ext cx="3069170" cy="800033"/>
      </dsp:txXfrm>
    </dsp:sp>
    <dsp:sp modelId="{BEC8F385-869C-4868-99C7-C73E378B2258}">
      <dsp:nvSpPr>
        <dsp:cNvPr id="0" name=""/>
        <dsp:cNvSpPr/>
      </dsp:nvSpPr>
      <dsp:spPr>
        <a:xfrm rot="5400000">
          <a:off x="5554803" y="-495689"/>
          <a:ext cx="32001" cy="4999865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pt-PT" sz="1400" kern="1200" dirty="0" smtClean="0">
              <a:latin typeface="Arial" charset="0"/>
              <a:cs typeface="Arial" charset="0"/>
            </a:rPr>
            <a:t>Shippers pay according to allocated capacity, instead of used capacity, at all entry/exit points (except LDC)</a:t>
          </a:r>
          <a:endParaRPr lang="pt-PT" sz="1400" b="0" kern="1200" dirty="0"/>
        </a:p>
      </dsp:txBody>
      <dsp:txXfrm rot="5400000">
        <a:off x="5554803" y="-495689"/>
        <a:ext cx="32001" cy="4999865"/>
      </dsp:txXfrm>
    </dsp:sp>
    <dsp:sp modelId="{DB5C5D07-9DB0-44C0-9F92-55A7FC75F24E}">
      <dsp:nvSpPr>
        <dsp:cNvPr id="0" name=""/>
        <dsp:cNvSpPr/>
      </dsp:nvSpPr>
      <dsp:spPr>
        <a:xfrm>
          <a:off x="35849" y="1605287"/>
          <a:ext cx="3069170" cy="800033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i="1" kern="1200" dirty="0" smtClean="0"/>
            <a:t>Ex-ante </a:t>
          </a:r>
          <a:r>
            <a:rPr lang="en-US" sz="1600" b="0" kern="1200" dirty="0" smtClean="0"/>
            <a:t>payment of capacity rights</a:t>
          </a:r>
          <a:endParaRPr lang="pt-PT" sz="1600" b="0" kern="1200" dirty="0"/>
        </a:p>
      </dsp:txBody>
      <dsp:txXfrm>
        <a:off x="35849" y="1605287"/>
        <a:ext cx="3069170" cy="800033"/>
      </dsp:txXfrm>
    </dsp:sp>
    <dsp:sp modelId="{12315160-E855-40AF-B178-11E0EF95DC35}">
      <dsp:nvSpPr>
        <dsp:cNvPr id="0" name=""/>
        <dsp:cNvSpPr/>
      </dsp:nvSpPr>
      <dsp:spPr>
        <a:xfrm rot="5400000">
          <a:off x="5554803" y="306344"/>
          <a:ext cx="32001" cy="4999865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pt-PT" sz="1400" kern="1200" dirty="0" smtClean="0">
              <a:latin typeface="Arial" charset="0"/>
              <a:cs typeface="Arial" charset="0"/>
            </a:rPr>
            <a:t>Improves interaction between primary and secondary market, while enabling daily auctions</a:t>
          </a:r>
          <a:endParaRPr lang="pt-PT" sz="1400" b="0" kern="1200" dirty="0"/>
        </a:p>
      </dsp:txBody>
      <dsp:txXfrm rot="5400000">
        <a:off x="5554803" y="306344"/>
        <a:ext cx="32001" cy="4999865"/>
      </dsp:txXfrm>
    </dsp:sp>
    <dsp:sp modelId="{0B93C91E-F791-4577-A116-496ADE98C788}">
      <dsp:nvSpPr>
        <dsp:cNvPr id="0" name=""/>
        <dsp:cNvSpPr/>
      </dsp:nvSpPr>
      <dsp:spPr>
        <a:xfrm>
          <a:off x="35849" y="2407321"/>
          <a:ext cx="3069170" cy="800033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Capacity allocation via booking platform (Primary Market)</a:t>
          </a:r>
          <a:endParaRPr lang="pt-PT" sz="1600" b="0" kern="1200" dirty="0"/>
        </a:p>
      </dsp:txBody>
      <dsp:txXfrm>
        <a:off x="35849" y="2407321"/>
        <a:ext cx="3069170" cy="800033"/>
      </dsp:txXfrm>
    </dsp:sp>
    <dsp:sp modelId="{8D283B3D-1543-44CB-BFB7-E8C126323DBB}">
      <dsp:nvSpPr>
        <dsp:cNvPr id="0" name=""/>
        <dsp:cNvSpPr/>
      </dsp:nvSpPr>
      <dsp:spPr>
        <a:xfrm rot="5400000">
          <a:off x="5554803" y="1108378"/>
          <a:ext cx="32001" cy="4999865"/>
        </a:xfrm>
        <a:prstGeom prst="round2SameRect">
          <a:avLst/>
        </a:prstGeom>
        <a:noFill/>
        <a:ln w="9525" cap="flat" cmpd="sng" algn="ctr">
          <a:noFill/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pt-PT" sz="1400" kern="1200" dirty="0" smtClean="0">
              <a:latin typeface="Arial" charset="0"/>
              <a:cs typeface="Arial" charset="0"/>
            </a:rPr>
            <a:t>Enhances liquidity, avoiding contractual congestion</a:t>
          </a:r>
          <a:endParaRPr lang="pt-PT" sz="1400" b="0" kern="1200" dirty="0"/>
        </a:p>
      </dsp:txBody>
      <dsp:txXfrm rot="5400000">
        <a:off x="5554803" y="1108378"/>
        <a:ext cx="32001" cy="4999865"/>
      </dsp:txXfrm>
    </dsp:sp>
    <dsp:sp modelId="{2021B6FC-5252-402F-83EC-33823F9F5104}">
      <dsp:nvSpPr>
        <dsp:cNvPr id="0" name=""/>
        <dsp:cNvSpPr/>
      </dsp:nvSpPr>
      <dsp:spPr>
        <a:xfrm>
          <a:off x="1700" y="3208294"/>
          <a:ext cx="3069170" cy="800033"/>
        </a:xfrm>
        <a:prstGeom prst="roundRect">
          <a:avLst/>
        </a:prstGeom>
        <a:solidFill>
          <a:schemeClr val="accent6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6"/>
        </a:fillRef>
        <a:effectRef idx="1">
          <a:schemeClr val="accent6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Promotion of the secondary market for capacity rights trading</a:t>
          </a:r>
          <a:endParaRPr lang="pt-PT" sz="1600" b="0" kern="1200" dirty="0"/>
        </a:p>
      </dsp:txBody>
      <dsp:txXfrm>
        <a:off x="1700" y="3208294"/>
        <a:ext cx="3069170" cy="80003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9B2A98-0595-424D-B868-E81171224C68}">
      <dsp:nvSpPr>
        <dsp:cNvPr id="0" name=""/>
        <dsp:cNvSpPr/>
      </dsp:nvSpPr>
      <dsp:spPr>
        <a:xfrm>
          <a:off x="0" y="101309"/>
          <a:ext cx="8352928" cy="8775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pt-PT" sz="1500" b="1" kern="1200" dirty="0" smtClean="0">
              <a:latin typeface="Arial" charset="0"/>
              <a:cs typeface="Arial" charset="0"/>
            </a:rPr>
            <a:t>Five Major changes </a:t>
          </a:r>
        </a:p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pt-PT" sz="1500" kern="1200" dirty="0" smtClean="0">
              <a:latin typeface="Arial" charset="0"/>
              <a:cs typeface="Arial" charset="0"/>
            </a:rPr>
            <a:t>The new Regulation sets a complete new standard for capacity booking and trading, promoting convergence with CAM NC and enabling the implementation of secondary market </a:t>
          </a:r>
          <a:endParaRPr lang="pt-PT" sz="1500" kern="1200" dirty="0"/>
        </a:p>
      </dsp:txBody>
      <dsp:txXfrm>
        <a:off x="0" y="101309"/>
        <a:ext cx="8352928" cy="87750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89B2A98-0595-424D-B868-E81171224C68}">
      <dsp:nvSpPr>
        <dsp:cNvPr id="0" name=""/>
        <dsp:cNvSpPr/>
      </dsp:nvSpPr>
      <dsp:spPr>
        <a:xfrm>
          <a:off x="0" y="0"/>
          <a:ext cx="8352928" cy="397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pt-PT" sz="1700" b="1" kern="1200" dirty="0" smtClean="0">
              <a:latin typeface="Arial" charset="0"/>
              <a:cs typeface="Arial" charset="0"/>
            </a:rPr>
            <a:t>Relevant regulatory documents that govern the capacity allocation process:</a:t>
          </a:r>
          <a:endParaRPr lang="pt-PT" sz="1700" kern="1200" dirty="0"/>
        </a:p>
      </dsp:txBody>
      <dsp:txXfrm>
        <a:off x="0" y="0"/>
        <a:ext cx="8352928" cy="3978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6AE22D-858C-4F49-A05D-57E073D95562}">
      <dsp:nvSpPr>
        <dsp:cNvPr id="0" name=""/>
        <dsp:cNvSpPr/>
      </dsp:nvSpPr>
      <dsp:spPr>
        <a:xfrm>
          <a:off x="1817" y="86758"/>
          <a:ext cx="1617581" cy="64703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Available capacity is published</a:t>
          </a:r>
          <a:endParaRPr lang="en-US" sz="1200" kern="1200" noProof="0"/>
        </a:p>
      </dsp:txBody>
      <dsp:txXfrm>
        <a:off x="1817" y="86758"/>
        <a:ext cx="1617581" cy="647032"/>
      </dsp:txXfrm>
    </dsp:sp>
    <dsp:sp modelId="{25B8FAC6-18ED-4D27-9E09-6A105458D8D5}">
      <dsp:nvSpPr>
        <dsp:cNvPr id="0" name=""/>
        <dsp:cNvSpPr/>
      </dsp:nvSpPr>
      <dsp:spPr>
        <a:xfrm>
          <a:off x="1457640" y="86758"/>
          <a:ext cx="1617581" cy="64703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0" tIns="16002" rIns="0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Programming/ Nominating</a:t>
          </a:r>
          <a:endParaRPr lang="en-US" sz="1200" kern="1200" noProof="0"/>
        </a:p>
      </dsp:txBody>
      <dsp:txXfrm>
        <a:off x="1457640" y="86758"/>
        <a:ext cx="1617581" cy="647032"/>
      </dsp:txXfrm>
    </dsp:sp>
    <dsp:sp modelId="{318961E9-C8C7-4224-8659-71F694871B95}">
      <dsp:nvSpPr>
        <dsp:cNvPr id="0" name=""/>
        <dsp:cNvSpPr/>
      </dsp:nvSpPr>
      <dsp:spPr>
        <a:xfrm>
          <a:off x="2913463" y="86758"/>
          <a:ext cx="1617581" cy="64703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‘Allocation’</a:t>
          </a:r>
          <a:endParaRPr lang="en-US" sz="1200" kern="1200" noProof="0"/>
        </a:p>
      </dsp:txBody>
      <dsp:txXfrm>
        <a:off x="2913463" y="86758"/>
        <a:ext cx="1617581" cy="647032"/>
      </dsp:txXfrm>
    </dsp:sp>
    <dsp:sp modelId="{79F77A02-9A7B-477E-BA27-69D3B17204F7}">
      <dsp:nvSpPr>
        <dsp:cNvPr id="0" name=""/>
        <dsp:cNvSpPr/>
      </dsp:nvSpPr>
      <dsp:spPr>
        <a:xfrm>
          <a:off x="4369287" y="86758"/>
          <a:ext cx="1617581" cy="64703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Utilization</a:t>
          </a:r>
          <a:endParaRPr lang="en-US" sz="1200" kern="1200" noProof="0"/>
        </a:p>
      </dsp:txBody>
      <dsp:txXfrm>
        <a:off x="4369287" y="86758"/>
        <a:ext cx="1617581" cy="647032"/>
      </dsp:txXfrm>
    </dsp:sp>
    <dsp:sp modelId="{892255D4-5EC3-4085-921F-CF9245D292DC}">
      <dsp:nvSpPr>
        <dsp:cNvPr id="0" name=""/>
        <dsp:cNvSpPr/>
      </dsp:nvSpPr>
      <dsp:spPr>
        <a:xfrm>
          <a:off x="5825110" y="86758"/>
          <a:ext cx="1617581" cy="647032"/>
        </a:xfrm>
        <a:prstGeom prst="chevron">
          <a:avLst/>
        </a:prstGeom>
        <a:solidFill>
          <a:schemeClr val="lt1"/>
        </a:solidFill>
        <a:ln w="25400" cap="flat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/>
            <a:t>Payment due for used capacity</a:t>
          </a:r>
          <a:endParaRPr lang="en-US" sz="1200" kern="1200" noProof="0"/>
        </a:p>
      </dsp:txBody>
      <dsp:txXfrm>
        <a:off x="5825110" y="86758"/>
        <a:ext cx="1617581" cy="64703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6AE22D-858C-4F49-A05D-57E073D95562}">
      <dsp:nvSpPr>
        <dsp:cNvPr id="0" name=""/>
        <dsp:cNvSpPr/>
      </dsp:nvSpPr>
      <dsp:spPr>
        <a:xfrm>
          <a:off x="1817" y="133337"/>
          <a:ext cx="1617581" cy="647032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>
              <a:solidFill>
                <a:schemeClr val="tx1"/>
              </a:solidFill>
            </a:rPr>
            <a:t>Available Products</a:t>
          </a:r>
          <a:endParaRPr lang="en-US" sz="1200" kern="1200" noProof="0">
            <a:solidFill>
              <a:schemeClr val="tx1"/>
            </a:solidFill>
          </a:endParaRPr>
        </a:p>
      </dsp:txBody>
      <dsp:txXfrm>
        <a:off x="1817" y="133337"/>
        <a:ext cx="1617581" cy="647032"/>
      </dsp:txXfrm>
    </dsp:sp>
    <dsp:sp modelId="{25B8FAC6-18ED-4D27-9E09-6A105458D8D5}">
      <dsp:nvSpPr>
        <dsp:cNvPr id="0" name=""/>
        <dsp:cNvSpPr/>
      </dsp:nvSpPr>
      <dsp:spPr>
        <a:xfrm>
          <a:off x="1457640" y="133337"/>
          <a:ext cx="1617581" cy="647032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>
              <a:solidFill>
                <a:schemeClr val="tx1"/>
              </a:solidFill>
            </a:rPr>
            <a:t>Capacity allocation (auctions)</a:t>
          </a:r>
          <a:endParaRPr lang="en-US" sz="1200" kern="1200" noProof="0">
            <a:solidFill>
              <a:schemeClr val="tx1"/>
            </a:solidFill>
          </a:endParaRPr>
        </a:p>
      </dsp:txBody>
      <dsp:txXfrm>
        <a:off x="1457640" y="133337"/>
        <a:ext cx="1617581" cy="647032"/>
      </dsp:txXfrm>
    </dsp:sp>
    <dsp:sp modelId="{318961E9-C8C7-4224-8659-71F694871B95}">
      <dsp:nvSpPr>
        <dsp:cNvPr id="0" name=""/>
        <dsp:cNvSpPr/>
      </dsp:nvSpPr>
      <dsp:spPr>
        <a:xfrm>
          <a:off x="2913463" y="133337"/>
          <a:ext cx="1617581" cy="647032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>
              <a:solidFill>
                <a:schemeClr val="tx1"/>
              </a:solidFill>
            </a:rPr>
            <a:t>Capacity contracting</a:t>
          </a:r>
          <a:endParaRPr lang="en-US" sz="1200" kern="1200" noProof="0">
            <a:solidFill>
              <a:schemeClr val="tx1"/>
            </a:solidFill>
          </a:endParaRPr>
        </a:p>
      </dsp:txBody>
      <dsp:txXfrm>
        <a:off x="2913463" y="133337"/>
        <a:ext cx="1617581" cy="647032"/>
      </dsp:txXfrm>
    </dsp:sp>
    <dsp:sp modelId="{892255D4-5EC3-4085-921F-CF9245D292DC}">
      <dsp:nvSpPr>
        <dsp:cNvPr id="0" name=""/>
        <dsp:cNvSpPr/>
      </dsp:nvSpPr>
      <dsp:spPr>
        <a:xfrm>
          <a:off x="4369287" y="133337"/>
          <a:ext cx="1617581" cy="647032"/>
        </a:xfrm>
        <a:prstGeom prst="chevron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4369287" y="133337"/>
        <a:ext cx="1617581" cy="647032"/>
      </dsp:txXfrm>
    </dsp:sp>
    <dsp:sp modelId="{42C27AA9-930A-449F-B2E8-A9346466BA7B}">
      <dsp:nvSpPr>
        <dsp:cNvPr id="0" name=""/>
        <dsp:cNvSpPr/>
      </dsp:nvSpPr>
      <dsp:spPr>
        <a:xfrm>
          <a:off x="5825110" y="133337"/>
          <a:ext cx="1617581" cy="647032"/>
        </a:xfrm>
        <a:prstGeom prst="chevron">
          <a:avLst/>
        </a:prstGeom>
        <a:solidFill>
          <a:schemeClr val="accent3"/>
        </a:solidFill>
        <a:ln w="25400" cap="flat" cmpd="sng" algn="ctr">
          <a:solidFill>
            <a:schemeClr val="accent3">
              <a:shade val="50000"/>
            </a:schemeClr>
          </a:solidFill>
          <a:prstDash val="solid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0" tIns="16002" rIns="0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>
              <a:solidFill>
                <a:schemeClr val="tx1"/>
              </a:solidFill>
            </a:rPr>
            <a:t>Payment due for contracted capacity</a:t>
          </a:r>
          <a:endParaRPr lang="en-US" sz="1200" kern="1200" noProof="0">
            <a:solidFill>
              <a:schemeClr val="tx1"/>
            </a:solidFill>
          </a:endParaRPr>
        </a:p>
      </dsp:txBody>
      <dsp:txXfrm>
        <a:off x="5825110" y="133337"/>
        <a:ext cx="1617581" cy="647032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16AE22D-858C-4F49-A05D-57E073D95562}">
      <dsp:nvSpPr>
        <dsp:cNvPr id="0" name=""/>
        <dsp:cNvSpPr/>
      </dsp:nvSpPr>
      <dsp:spPr>
        <a:xfrm>
          <a:off x="1817" y="133337"/>
          <a:ext cx="1617581" cy="647032"/>
        </a:xfrm>
        <a:prstGeom prst="chevron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1817" y="133337"/>
        <a:ext cx="1617581" cy="647032"/>
      </dsp:txXfrm>
    </dsp:sp>
    <dsp:sp modelId="{25B8FAC6-18ED-4D27-9E09-6A105458D8D5}">
      <dsp:nvSpPr>
        <dsp:cNvPr id="0" name=""/>
        <dsp:cNvSpPr/>
      </dsp:nvSpPr>
      <dsp:spPr>
        <a:xfrm>
          <a:off x="1454947" y="145146"/>
          <a:ext cx="1617581" cy="647032"/>
        </a:xfrm>
        <a:prstGeom prst="chevron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1454947" y="145146"/>
        <a:ext cx="1617581" cy="647032"/>
      </dsp:txXfrm>
    </dsp:sp>
    <dsp:sp modelId="{79F77A02-9A7B-477E-BA27-69D3B17204F7}">
      <dsp:nvSpPr>
        <dsp:cNvPr id="0" name=""/>
        <dsp:cNvSpPr/>
      </dsp:nvSpPr>
      <dsp:spPr>
        <a:xfrm>
          <a:off x="2913463" y="133337"/>
          <a:ext cx="1617581" cy="647032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>
              <a:solidFill>
                <a:schemeClr val="tx1"/>
              </a:solidFill>
            </a:rPr>
            <a:t>Shippers Forecasts/ Nomination</a:t>
          </a:r>
          <a:endParaRPr lang="en-US" sz="1200" kern="1200" noProof="0">
            <a:solidFill>
              <a:schemeClr val="tx1"/>
            </a:solidFill>
          </a:endParaRPr>
        </a:p>
      </dsp:txBody>
      <dsp:txXfrm>
        <a:off x="2913463" y="133337"/>
        <a:ext cx="1617581" cy="647032"/>
      </dsp:txXfrm>
    </dsp:sp>
    <dsp:sp modelId="{1FFE1E90-1360-49DB-82D0-BBD77B1E68F8}">
      <dsp:nvSpPr>
        <dsp:cNvPr id="0" name=""/>
        <dsp:cNvSpPr/>
      </dsp:nvSpPr>
      <dsp:spPr>
        <a:xfrm>
          <a:off x="4369287" y="133337"/>
          <a:ext cx="1617581" cy="647032"/>
        </a:xfrm>
        <a:prstGeom prst="chevron">
          <a:avLst/>
        </a:prstGeom>
        <a:solidFill>
          <a:schemeClr val="accent5"/>
        </a:solidFill>
        <a:ln w="25400" cap="flat" cmpd="sng" algn="ctr">
          <a:solidFill>
            <a:schemeClr val="accent5">
              <a:shade val="50000"/>
            </a:schemeClr>
          </a:solidFill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noProof="0" smtClean="0">
              <a:solidFill>
                <a:schemeClr val="tx1"/>
              </a:solidFill>
            </a:rPr>
            <a:t>Utilization</a:t>
          </a:r>
          <a:endParaRPr lang="en-US" sz="1200" kern="1200" noProof="0">
            <a:solidFill>
              <a:schemeClr val="tx1"/>
            </a:solidFill>
          </a:endParaRPr>
        </a:p>
      </dsp:txBody>
      <dsp:txXfrm>
        <a:off x="4369287" y="133337"/>
        <a:ext cx="1617581" cy="647032"/>
      </dsp:txXfrm>
    </dsp:sp>
    <dsp:sp modelId="{892255D4-5EC3-4085-921F-CF9245D292DC}">
      <dsp:nvSpPr>
        <dsp:cNvPr id="0" name=""/>
        <dsp:cNvSpPr/>
      </dsp:nvSpPr>
      <dsp:spPr>
        <a:xfrm>
          <a:off x="5825110" y="133337"/>
          <a:ext cx="1617581" cy="647032"/>
        </a:xfrm>
        <a:prstGeom prst="chevron">
          <a:avLst/>
        </a:prstGeom>
        <a:noFill/>
        <a:ln w="25400" cap="flat" cmpd="sng" algn="ctr">
          <a:noFill/>
          <a:prstDash val="solid"/>
        </a:ln>
        <a:effectLst/>
      </dsp:spPr>
      <dsp:style>
        <a:lnRef idx="2">
          <a:schemeClr val="accent5">
            <a:shade val="50000"/>
          </a:schemeClr>
        </a:lnRef>
        <a:fillRef idx="1">
          <a:schemeClr val="accent5"/>
        </a:fillRef>
        <a:effectRef idx="0">
          <a:schemeClr val="accent5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noProof="0"/>
        </a:p>
      </dsp:txBody>
      <dsp:txXfrm>
        <a:off x="5825110" y="133337"/>
        <a:ext cx="1617581" cy="6470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6AD61E-873F-4178-B02E-735FB310F5A9}" type="datetimeFigureOut">
              <a:rPr lang="pt-PT"/>
              <a:pPr>
                <a:defRPr/>
              </a:pPr>
              <a:t>14-11-2013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05C3F80-FFB7-413F-A7BD-613E0A994B65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115A23-7B10-4265-89E1-4146E58CC0D6}" type="datetimeFigureOut">
              <a:rPr lang="pt-PT"/>
              <a:pPr>
                <a:defRPr/>
              </a:pPr>
              <a:t>14-11-2013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PT" noProof="0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noProof="0" smtClean="0"/>
              <a:t>Clique para editar os estilos</a:t>
            </a:r>
          </a:p>
          <a:p>
            <a:pPr lvl="1"/>
            <a:r>
              <a:rPr lang="pt-PT" noProof="0" smtClean="0"/>
              <a:t>Segundo nível</a:t>
            </a:r>
          </a:p>
          <a:p>
            <a:pPr lvl="2"/>
            <a:r>
              <a:rPr lang="pt-PT" noProof="0" smtClean="0"/>
              <a:t>Terceiro nível</a:t>
            </a:r>
          </a:p>
          <a:p>
            <a:pPr lvl="3"/>
            <a:r>
              <a:rPr lang="pt-PT" noProof="0" smtClean="0"/>
              <a:t>Quarto nível</a:t>
            </a:r>
          </a:p>
          <a:p>
            <a:pPr lvl="4"/>
            <a:r>
              <a:rPr lang="pt-PT" noProof="0" smtClean="0"/>
              <a:t>Quinto nível</a:t>
            </a:r>
            <a:endParaRPr lang="pt-PT" noProof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610592-3A01-441A-9B8A-21DC6FB3605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8436" name="Marcador de Posição da Data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4D1688-176A-4C78-88FF-9E7C1C9CAAC8}" type="datetime1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14-11-2013</a:t>
            </a:fld>
            <a:endParaRPr lang="pt-PT" smtClean="0"/>
          </a:p>
        </p:txBody>
      </p:sp>
      <p:sp>
        <p:nvSpPr>
          <p:cNvPr id="18437" name="Marcador de Posição do Rodapé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PT" smtClean="0"/>
              <a:t>ERSE - Entidade Reguladora dos Serviços Energéticos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Marcador de Posição da Imagem do Diapositivo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Marcador de Posição de Nota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PT" smtClean="0"/>
          </a:p>
        </p:txBody>
      </p:sp>
      <p:sp>
        <p:nvSpPr>
          <p:cNvPr id="19460" name="Marcador de Posição da Data 3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E34784-9274-47F0-8E59-AFB5824E62D0}" type="datetime1">
              <a:rPr lang="pt-PT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14-11-2013</a:t>
            </a:fld>
            <a:endParaRPr lang="pt-PT" smtClean="0"/>
          </a:p>
        </p:txBody>
      </p:sp>
      <p:sp>
        <p:nvSpPr>
          <p:cNvPr id="19461" name="Marcador de Posição do Rodapé 4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pt-PT" smtClean="0"/>
              <a:t>ERSE - Entidade Reguladora dos Serviços Energéticos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apa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06 templates ppt BASES-1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49600" y="2340000"/>
            <a:ext cx="7772400" cy="1470025"/>
          </a:xfrm>
        </p:spPr>
        <p:txBody>
          <a:bodyPr anchor="t">
            <a:normAutofit/>
          </a:bodyPr>
          <a:lstStyle>
            <a:lvl1pPr algn="l">
              <a:defRPr sz="3400">
                <a:latin typeface="Arial Black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9600" y="3886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pt-P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Índice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06 templates ppt BASES-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000" y="816174"/>
            <a:ext cx="6336000" cy="612562"/>
          </a:xfrm>
        </p:spPr>
        <p:txBody>
          <a:bodyPr anchor="t">
            <a:normAutofit/>
          </a:bodyPr>
          <a:lstStyle>
            <a:lvl1pPr algn="l"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00000" y="1800000"/>
            <a:ext cx="7743966" cy="4525963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1600" b="1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buFont typeface="Calibri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7826375" y="6624638"/>
            <a:ext cx="865188" cy="179387"/>
          </a:xfrm>
        </p:spPr>
        <p:txBody>
          <a:bodyPr/>
          <a:lstStyle>
            <a:lvl1pPr algn="r">
              <a:defRPr sz="1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52789E04-2AC2-4A9A-81A3-721E7547C572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900113" y="6624638"/>
            <a:ext cx="3492500" cy="179387"/>
          </a:xfrm>
        </p:spPr>
        <p:txBody>
          <a:bodyPr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000750" y="6607175"/>
            <a:ext cx="776288" cy="17938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A6FE08-D7E1-4F3F-84D5-1C88A7BAA64E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eparado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6" descr="06 templates ppt BASES-3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0000" y="816174"/>
            <a:ext cx="6336000" cy="612562"/>
          </a:xfrm>
        </p:spPr>
        <p:txBody>
          <a:bodyPr anchor="t">
            <a:normAutofit/>
          </a:bodyPr>
          <a:lstStyle>
            <a:lvl1pPr algn="l"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900000" y="3143248"/>
            <a:ext cx="7743966" cy="2343380"/>
          </a:xfrm>
        </p:spPr>
        <p:txBody>
          <a:bodyPr/>
          <a:lstStyle>
            <a:lvl1pPr marL="457200" indent="-457200">
              <a:buFont typeface="+mj-lt"/>
              <a:buAutoNum type="arabicPeriod"/>
              <a:defRPr sz="16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defRPr sz="1600">
                <a:solidFill>
                  <a:schemeClr val="bg1"/>
                </a:solidFill>
              </a:defRPr>
            </a:lvl2pPr>
            <a:lvl3pPr>
              <a:buClr>
                <a:schemeClr val="accent6">
                  <a:lumMod val="75000"/>
                </a:schemeClr>
              </a:buClr>
              <a:buFont typeface="Calibri" pitchFamily="34" charset="0"/>
              <a:buChar char="•"/>
              <a:defRPr sz="1600">
                <a:solidFill>
                  <a:schemeClr val="bg1"/>
                </a:solidFill>
              </a:defRPr>
            </a:lvl3pPr>
            <a:lvl4pPr>
              <a:buClr>
                <a:schemeClr val="accent6">
                  <a:lumMod val="75000"/>
                </a:schemeClr>
              </a:buClr>
              <a:defRPr sz="1600">
                <a:solidFill>
                  <a:schemeClr val="bg1"/>
                </a:solidFill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</p:txBody>
      </p:sp>
      <p:sp>
        <p:nvSpPr>
          <p:cNvPr id="5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7826375" y="6624638"/>
            <a:ext cx="865188" cy="179387"/>
          </a:xfrm>
        </p:spPr>
        <p:txBody>
          <a:bodyPr/>
          <a:lstStyle>
            <a:lvl1pPr algn="r">
              <a:defRPr sz="1000" b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D09CFA1-5B26-481A-A1C4-0C17A6C81516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6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900113" y="6624638"/>
            <a:ext cx="3492500" cy="179387"/>
          </a:xfrm>
        </p:spPr>
        <p:txBody>
          <a:bodyPr/>
          <a:lstStyle>
            <a:lvl1pPr algn="l"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7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000750" y="6605588"/>
            <a:ext cx="776288" cy="179387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D06F66B-3A0E-4D91-B5F5-76995B59409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Texto 1 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6" descr="06 templates ppt BASES-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00" y="214290"/>
            <a:ext cx="6340528" cy="571504"/>
          </a:xfrm>
        </p:spPr>
        <p:txBody>
          <a:bodyPr anchor="t">
            <a:normAutofit/>
          </a:bodyPr>
          <a:lstStyle>
            <a:lvl1pPr algn="l">
              <a:defRPr sz="1800" b="1" baseline="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76000" y="1285860"/>
            <a:ext cx="8072494" cy="5143536"/>
          </a:xfrm>
        </p:spPr>
        <p:txBody>
          <a:bodyPr/>
          <a:lstStyle>
            <a:lvl1pPr marL="457200" indent="-457200">
              <a:buFont typeface="+mj-lt"/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buFont typeface="Calibri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16" name="Marcador de Posição de Conteúdo 2"/>
          <p:cNvSpPr>
            <a:spLocks noGrp="1"/>
          </p:cNvSpPr>
          <p:nvPr>
            <p:ph idx="12"/>
          </p:nvPr>
        </p:nvSpPr>
        <p:spPr>
          <a:xfrm>
            <a:off x="576000" y="857232"/>
            <a:ext cx="8072494" cy="288000"/>
          </a:xfrm>
        </p:spPr>
        <p:txBody>
          <a:bodyPr/>
          <a:lstStyle>
            <a:lvl1pPr marL="457200" indent="-457200">
              <a:buFont typeface="+mj-lt"/>
              <a:buNone/>
              <a:defRPr sz="1600" b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buFont typeface="Calibri" pitchFamily="34" charset="0"/>
              <a:buChar char="•"/>
              <a:defRPr sz="16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a Data 3"/>
          <p:cNvSpPr>
            <a:spLocks noGrp="1"/>
          </p:cNvSpPr>
          <p:nvPr>
            <p:ph type="dt" sz="half" idx="13"/>
          </p:nvPr>
        </p:nvSpPr>
        <p:spPr>
          <a:xfrm>
            <a:off x="7826375" y="6624638"/>
            <a:ext cx="865188" cy="179387"/>
          </a:xfrm>
        </p:spPr>
        <p:txBody>
          <a:bodyPr/>
          <a:lstStyle>
            <a:lvl1pPr algn="r">
              <a:defRPr sz="1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6FFB83D-522C-48AC-86B9-0F6B5DEBC438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7" name="Marcador de Posição do Rodapé 4"/>
          <p:cNvSpPr>
            <a:spLocks noGrp="1"/>
          </p:cNvSpPr>
          <p:nvPr>
            <p:ph type="ftr" sz="quarter" idx="14"/>
          </p:nvPr>
        </p:nvSpPr>
        <p:spPr>
          <a:xfrm>
            <a:off x="576263" y="6624638"/>
            <a:ext cx="3492500" cy="179387"/>
          </a:xfrm>
        </p:spPr>
        <p:txBody>
          <a:bodyPr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8" name="Marcador de Posição do Número do Diapositivo 5"/>
          <p:cNvSpPr>
            <a:spLocks noGrp="1"/>
          </p:cNvSpPr>
          <p:nvPr>
            <p:ph type="sldNum" sz="quarter" idx="15"/>
          </p:nvPr>
        </p:nvSpPr>
        <p:spPr>
          <a:xfrm>
            <a:off x="6000750" y="6605588"/>
            <a:ext cx="776288" cy="179387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3174027-57F6-434F-AF59-2893CC9EA7EA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texto 2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 descr="06 templates ppt BASES-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00" y="216000"/>
            <a:ext cx="6336000" cy="612000"/>
          </a:xfrm>
        </p:spPr>
        <p:txBody>
          <a:bodyPr anchor="t">
            <a:normAutofit/>
          </a:bodyPr>
          <a:lstStyle>
            <a:lvl1pPr algn="l"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576000" y="1285200"/>
            <a:ext cx="3888000" cy="5144400"/>
          </a:xfrm>
        </p:spPr>
        <p:txBody>
          <a:bodyPr/>
          <a:lstStyle>
            <a:lvl1pPr>
              <a:buFontTx/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16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707198" y="1285200"/>
            <a:ext cx="3888000" cy="5144400"/>
          </a:xfrm>
        </p:spPr>
        <p:txBody>
          <a:bodyPr/>
          <a:lstStyle>
            <a:lvl1pPr>
              <a:buFontTx/>
              <a:buNone/>
              <a:defRPr sz="16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16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 dirty="0"/>
          </a:p>
        </p:txBody>
      </p:sp>
      <p:sp>
        <p:nvSpPr>
          <p:cNvPr id="8" name="Marcador de Posição de Conteúdo 2"/>
          <p:cNvSpPr>
            <a:spLocks noGrp="1"/>
          </p:cNvSpPr>
          <p:nvPr>
            <p:ph sz="half" idx="12"/>
          </p:nvPr>
        </p:nvSpPr>
        <p:spPr>
          <a:xfrm>
            <a:off x="576000" y="856800"/>
            <a:ext cx="3888000" cy="288000"/>
          </a:xfrm>
        </p:spPr>
        <p:txBody>
          <a:bodyPr/>
          <a:lstStyle>
            <a:lvl1pPr>
              <a:buFontTx/>
              <a:buNone/>
              <a:defRPr sz="1600" b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16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9" name="Marcador de Posição de Conteúdo 3"/>
          <p:cNvSpPr>
            <a:spLocks noGrp="1"/>
          </p:cNvSpPr>
          <p:nvPr>
            <p:ph sz="half" idx="13"/>
          </p:nvPr>
        </p:nvSpPr>
        <p:spPr>
          <a:xfrm>
            <a:off x="4708800" y="856800"/>
            <a:ext cx="3888000" cy="288000"/>
          </a:xfrm>
        </p:spPr>
        <p:txBody>
          <a:bodyPr/>
          <a:lstStyle>
            <a:lvl1pPr>
              <a:buFontTx/>
              <a:buNone/>
              <a:defRPr sz="1600" b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1600">
                <a:latin typeface="Arial" pitchFamily="34" charset="0"/>
                <a:cs typeface="Arial" pitchFamily="34" charset="0"/>
              </a:defRPr>
            </a:lvl3pPr>
            <a:lvl4pPr>
              <a:buClr>
                <a:schemeClr val="accent6">
                  <a:lumMod val="75000"/>
                </a:schemeClr>
              </a:buClr>
              <a:defRPr sz="1400">
                <a:latin typeface="Arial" pitchFamily="34" charset="0"/>
                <a:cs typeface="Arial" pitchFamily="34" charset="0"/>
              </a:defRPr>
            </a:lvl4pPr>
            <a:lvl5pPr>
              <a:buClr>
                <a:schemeClr val="accent6">
                  <a:lumMod val="75000"/>
                </a:schemeClr>
              </a:buClr>
              <a:buFont typeface="Arial" pitchFamily="34" charset="0"/>
              <a:buChar char="•"/>
              <a:defRPr sz="14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10" name="Marcador de Posição da Data 4"/>
          <p:cNvSpPr>
            <a:spLocks noGrp="1"/>
          </p:cNvSpPr>
          <p:nvPr>
            <p:ph type="dt" sz="half" idx="14"/>
          </p:nvPr>
        </p:nvSpPr>
        <p:spPr>
          <a:xfrm>
            <a:off x="7826375" y="6624638"/>
            <a:ext cx="863600" cy="179387"/>
          </a:xfrm>
        </p:spPr>
        <p:txBody>
          <a:bodyPr/>
          <a:lstStyle>
            <a:lvl1pPr algn="r">
              <a:defRPr sz="10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F1F191D-1934-441F-97C7-849356D5166A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11" name="Marcador de Posição do Rodapé 5"/>
          <p:cNvSpPr>
            <a:spLocks noGrp="1"/>
          </p:cNvSpPr>
          <p:nvPr>
            <p:ph type="ftr" sz="quarter" idx="15"/>
          </p:nvPr>
        </p:nvSpPr>
        <p:spPr>
          <a:xfrm>
            <a:off x="576263" y="6624638"/>
            <a:ext cx="3492500" cy="179387"/>
          </a:xfrm>
        </p:spPr>
        <p:txBody>
          <a:bodyPr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12" name="Marcador de Posição do Número do Diapositivo 5"/>
          <p:cNvSpPr>
            <a:spLocks noGrp="1"/>
          </p:cNvSpPr>
          <p:nvPr>
            <p:ph type="sldNum" sz="quarter" idx="16"/>
          </p:nvPr>
        </p:nvSpPr>
        <p:spPr>
          <a:xfrm>
            <a:off x="6000750" y="6605588"/>
            <a:ext cx="776288" cy="179387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BE31AF9-5C59-4D31-AC5D-2389F23F9CAD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ágina Texto 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6" descr="06 templates ppt BASES-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00" y="216000"/>
            <a:ext cx="6336000" cy="612000"/>
          </a:xfrm>
        </p:spPr>
        <p:txBody>
          <a:bodyPr anchor="t">
            <a:normAutofit/>
          </a:bodyPr>
          <a:lstStyle>
            <a:lvl1pPr algn="l"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76000" y="856800"/>
            <a:ext cx="8071200" cy="288000"/>
          </a:xfrm>
        </p:spPr>
        <p:txBody>
          <a:bodyPr>
            <a:normAutofit/>
          </a:bodyPr>
          <a:lstStyle>
            <a:lvl1pPr marL="0" indent="0" algn="l">
              <a:buNone/>
              <a:defRPr sz="1600" b="1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576000" y="1285200"/>
            <a:ext cx="2781554" cy="5144400"/>
          </a:xfrm>
        </p:spPr>
        <p:txBody>
          <a:bodyPr/>
          <a:lstStyle>
            <a:lvl1pPr>
              <a:buNone/>
              <a:defRPr sz="1600">
                <a:latin typeface="Arial" pitchFamily="34" charset="0"/>
                <a:cs typeface="Arial" pitchFamily="34" charset="0"/>
              </a:defRPr>
            </a:lvl1pPr>
            <a:lvl2pPr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 sz="1600">
                <a:latin typeface="Arial" pitchFamily="34" charset="0"/>
                <a:cs typeface="Arial" pitchFamily="34" charset="0"/>
              </a:defRPr>
            </a:lvl2pPr>
            <a:lvl3pPr>
              <a:buClr>
                <a:schemeClr val="accent6">
                  <a:lumMod val="75000"/>
                </a:schemeClr>
              </a:buClr>
              <a:defRPr sz="1600">
                <a:latin typeface="Arial" pitchFamily="34" charset="0"/>
                <a:cs typeface="Arial" pitchFamily="34" charset="0"/>
              </a:defRPr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</p:txBody>
      </p:sp>
      <p:sp>
        <p:nvSpPr>
          <p:cNvPr id="10" name="Marcador de Posição da Imagem 2"/>
          <p:cNvSpPr>
            <a:spLocks noGrp="1"/>
          </p:cNvSpPr>
          <p:nvPr>
            <p:ph type="pic" idx="13"/>
          </p:nvPr>
        </p:nvSpPr>
        <p:spPr>
          <a:xfrm>
            <a:off x="3500430" y="1285200"/>
            <a:ext cx="5143536" cy="5144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PT" noProof="0" smtClean="0"/>
              <a:t>Clique no ícone para adicionar uma imagem</a:t>
            </a:r>
            <a:endParaRPr lang="pt-PT" noProof="0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4"/>
          </p:nvPr>
        </p:nvSpPr>
        <p:spPr>
          <a:xfrm>
            <a:off x="7826375" y="6624638"/>
            <a:ext cx="863600" cy="179387"/>
          </a:xfrm>
        </p:spPr>
        <p:txBody>
          <a:bodyPr/>
          <a:lstStyle>
            <a:lvl1pPr algn="r">
              <a:defRPr sz="1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1BB1A02-F342-4A3F-84AF-1DD506C02678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5"/>
          </p:nvPr>
        </p:nvSpPr>
        <p:spPr>
          <a:xfrm>
            <a:off x="576263" y="6624638"/>
            <a:ext cx="3492500" cy="179387"/>
          </a:xfrm>
        </p:spPr>
        <p:txBody>
          <a:bodyPr/>
          <a:lstStyle>
            <a:lvl1pPr algn="l">
              <a:defRPr sz="1000" b="1">
                <a:solidFill>
                  <a:schemeClr val="tx1">
                    <a:lumMod val="95000"/>
                    <a:lumOff val="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  <a:endParaRPr lang="pt-PT" dirty="0"/>
          </a:p>
        </p:txBody>
      </p:sp>
      <p:sp>
        <p:nvSpPr>
          <p:cNvPr id="9" name="Marcador de Posição do Número do Diapositivo 5"/>
          <p:cNvSpPr>
            <a:spLocks noGrp="1"/>
          </p:cNvSpPr>
          <p:nvPr>
            <p:ph type="sldNum" sz="quarter" idx="16"/>
          </p:nvPr>
        </p:nvSpPr>
        <p:spPr>
          <a:xfrm>
            <a:off x="6000750" y="6605588"/>
            <a:ext cx="776288" cy="179387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FE59F4-15DF-4554-B4E9-FBDBF9DF5D0E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ágina sem texto e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 descr="06 templates ppt BASES-5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175"/>
            <a:ext cx="9144000" cy="685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00" y="216000"/>
            <a:ext cx="6336000" cy="612000"/>
          </a:xfrm>
        </p:spPr>
        <p:txBody>
          <a:bodyPr anchor="t">
            <a:normAutofit/>
          </a:bodyPr>
          <a:lstStyle>
            <a:lvl1pPr algn="l">
              <a:defRPr sz="1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4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7826375" y="6624638"/>
            <a:ext cx="863600" cy="179387"/>
          </a:xfrm>
        </p:spPr>
        <p:txBody>
          <a:bodyPr/>
          <a:lstStyle>
            <a:lvl1pPr algn="r">
              <a:defRPr sz="10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4E9F4DFE-A6EB-47AF-AB9C-14E59A1A8701}" type="datetime1">
              <a:rPr lang="pt-PT"/>
              <a:pPr>
                <a:defRPr/>
              </a:pPr>
              <a:t>14-11-2013</a:t>
            </a:fld>
            <a:endParaRPr lang="pt-PT"/>
          </a:p>
        </p:txBody>
      </p:sp>
      <p:sp>
        <p:nvSpPr>
          <p:cNvPr id="5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576263" y="6624638"/>
            <a:ext cx="3492500" cy="179387"/>
          </a:xfrm>
        </p:spPr>
        <p:txBody>
          <a:bodyPr/>
          <a:lstStyle>
            <a:lvl1pPr algn="l">
              <a:defRPr sz="1000" b="1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000750" y="6605588"/>
            <a:ext cx="776288" cy="179387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228C5D0-867E-4AEE-AA50-DADB79913768}" type="slidenum">
              <a:rPr lang="pt-PT"/>
              <a:pPr>
                <a:defRPr/>
              </a:pPr>
              <a:t>‹nº›</a:t>
            </a:fld>
            <a:endParaRPr lang="pt-P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Fecho Apresent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6" descr="06 templates ppt BASES-7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6000" y="214290"/>
            <a:ext cx="6339600" cy="572400"/>
          </a:xfrm>
        </p:spPr>
        <p:txBody>
          <a:bodyPr anchor="t">
            <a:normAutofit/>
          </a:bodyPr>
          <a:lstStyle>
            <a:lvl1pPr algn="l"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pt-PT" smtClean="0"/>
              <a:t>Clique para editar o estilo</a:t>
            </a:r>
            <a:endParaRPr lang="pt-PT" dirty="0"/>
          </a:p>
        </p:txBody>
      </p:sp>
      <p:sp>
        <p:nvSpPr>
          <p:cNvPr id="4" name="Marcador de Posição da Data 2"/>
          <p:cNvSpPr>
            <a:spLocks noGrp="1"/>
          </p:cNvSpPr>
          <p:nvPr>
            <p:ph type="dt" sz="half" idx="10"/>
          </p:nvPr>
        </p:nvSpPr>
        <p:spPr>
          <a:xfrm>
            <a:off x="7826375" y="6624638"/>
            <a:ext cx="863600" cy="179387"/>
          </a:xfrm>
        </p:spPr>
        <p:txBody>
          <a:bodyPr/>
          <a:lstStyle>
            <a:lvl1pPr>
              <a:defRPr sz="10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9389D29-9B71-41FB-9562-1E592E04A903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5" name="Marcador de Posição do Rodapé 3"/>
          <p:cNvSpPr>
            <a:spLocks noGrp="1"/>
          </p:cNvSpPr>
          <p:nvPr>
            <p:ph type="ftr" sz="quarter" idx="11"/>
          </p:nvPr>
        </p:nvSpPr>
        <p:spPr>
          <a:xfrm>
            <a:off x="900113" y="6624638"/>
            <a:ext cx="3492500" cy="179387"/>
          </a:xfrm>
        </p:spPr>
        <p:txBody>
          <a:bodyPr/>
          <a:lstStyle>
            <a:lvl1pPr>
              <a:defRPr sz="1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Posição do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</a:p>
        </p:txBody>
      </p:sp>
      <p:sp>
        <p:nvSpPr>
          <p:cNvPr id="1027" name="Marcador de Posição do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8A21CE-0E22-4305-A333-D2FB4CBC0194}" type="datetime1">
              <a:rPr lang="pt-PT"/>
              <a:pPr>
                <a:defRPr/>
              </a:pPr>
              <a:t>14-11-2013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pt-PT"/>
              <a:t>ERSE - Entidade Reguladora dos Serviços Energéticos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A97F431-6B5C-427D-A4F9-3EF766A0CBA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diagramData" Target="../diagrams/data6.xm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17" Type="http://schemas.microsoft.com/office/2007/relationships/diagramDrawing" Target="../diagrams/drawing6.xml"/><Relationship Id="rId2" Type="http://schemas.openxmlformats.org/officeDocument/2006/relationships/notesSlide" Target="../notesSlides/notesSlide2.xml"/><Relationship Id="rId16" Type="http://schemas.openxmlformats.org/officeDocument/2006/relationships/diagramColors" Target="../diagrams/colors6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Relationship Id="rId14" Type="http://schemas.openxmlformats.org/officeDocument/2006/relationships/diagramLayout" Target="../diagrams/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ctrTitle"/>
          </p:nvPr>
        </p:nvSpPr>
        <p:spPr>
          <a:xfrm>
            <a:off x="849313" y="233997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pt-PT" sz="3600" b="1" dirty="0" smtClean="0"/>
              <a:t>Allocation of Capacity in Portugal</a:t>
            </a:r>
            <a:br>
              <a:rPr lang="en-US" altLang="pt-PT" sz="3600" b="1" dirty="0" smtClean="0"/>
            </a:br>
            <a:r>
              <a:rPr lang="en-US" altLang="pt-PT" sz="3600" b="1" dirty="0" smtClean="0"/>
              <a:t>Under the New Regulation</a:t>
            </a:r>
            <a:endParaRPr lang="en-US" altLang="pt-PT" sz="3600" b="1" dirty="0"/>
          </a:p>
        </p:txBody>
      </p:sp>
      <p:sp>
        <p:nvSpPr>
          <p:cNvPr id="10243" name="Subtítulo 6"/>
          <p:cNvSpPr>
            <a:spLocks noGrp="1"/>
          </p:cNvSpPr>
          <p:nvPr>
            <p:ph type="subTitle" idx="1"/>
          </p:nvPr>
        </p:nvSpPr>
        <p:spPr>
          <a:xfrm>
            <a:off x="849313" y="3886200"/>
            <a:ext cx="6400800" cy="1752600"/>
          </a:xfrm>
        </p:spPr>
        <p:txBody>
          <a:bodyPr/>
          <a:lstStyle/>
          <a:p>
            <a:r>
              <a:rPr lang="en-GB" b="1" dirty="0" smtClean="0"/>
              <a:t>20</a:t>
            </a:r>
            <a:r>
              <a:rPr lang="en-GB" b="1" baseline="30000" dirty="0" smtClean="0"/>
              <a:t>th</a:t>
            </a:r>
            <a:r>
              <a:rPr lang="en-GB" b="1" dirty="0" smtClean="0"/>
              <a:t> SG Meeting, </a:t>
            </a:r>
            <a:r>
              <a:rPr lang="pt-PT" altLang="pt-PT" b="1" dirty="0" smtClean="0"/>
              <a:t>S-GRI, Madrid</a:t>
            </a:r>
            <a:r>
              <a:rPr lang="pt-PT" b="1" dirty="0" smtClean="0"/>
              <a:t> </a:t>
            </a:r>
          </a:p>
          <a:p>
            <a:r>
              <a:rPr lang="en-GB" b="1" dirty="0" smtClean="0"/>
              <a:t>15</a:t>
            </a:r>
            <a:r>
              <a:rPr lang="en-GB" b="1" baseline="30000" dirty="0" smtClean="0"/>
              <a:t>th</a:t>
            </a:r>
            <a:r>
              <a:rPr lang="en-GB" b="1" dirty="0" smtClean="0"/>
              <a:t> November 2013</a:t>
            </a:r>
            <a:endParaRPr lang="pt-P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results</a:t>
            </a:r>
            <a:endParaRPr lang="en-US" dirty="0"/>
          </a:p>
        </p:txBody>
      </p:sp>
      <p:sp>
        <p:nvSpPr>
          <p:cNvPr id="11" name="Marcador de Posição de Conteúdo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On assignment of Capacity rights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9AA1A46A-9D2B-4592-8B92-93302C09764A}" type="datetime1">
              <a:rPr lang="en-US" smtClean="0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ERSE - Entidade Reguladora dos Serviços Energéticos</a:t>
            </a:r>
            <a:endParaRPr lang="en-US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F7C0C1-1F2A-445E-9DDE-F5848F226BA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graphicFrame>
        <p:nvGraphicFramePr>
          <p:cNvPr id="12" name="Table 1"/>
          <p:cNvGraphicFramePr>
            <a:graphicFrameLocks noGrp="1"/>
          </p:cNvGraphicFramePr>
          <p:nvPr/>
        </p:nvGraphicFramePr>
        <p:xfrm>
          <a:off x="827584" y="1916832"/>
          <a:ext cx="6192688" cy="1659128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3096344"/>
                <a:gridCol w="1008112"/>
                <a:gridCol w="1080120"/>
                <a:gridCol w="1008112"/>
              </a:tblGrid>
              <a:tr h="147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 smtClean="0"/>
                        <a:t>Nominations % of booked capacity</a:t>
                      </a:r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noProof="0" dirty="0" smtClean="0"/>
                        <a:t>Average </a:t>
                      </a:r>
                      <a:endParaRPr lang="en-US" sz="15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noProof="0" smtClean="0"/>
                        <a:t>Minimum</a:t>
                      </a:r>
                      <a:endParaRPr lang="en-US" sz="1500" b="1" i="0" u="none" strike="noStrike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500" u="none" strike="noStrike" noProof="0" dirty="0" smtClean="0"/>
                        <a:t>Maximum </a:t>
                      </a:r>
                      <a:endParaRPr lang="en-US" sz="1500" b="1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ctr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IP Campo </a:t>
                      </a:r>
                      <a:r>
                        <a:rPr lang="en-US" sz="1600" b="0" kern="1200" noProof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Maior</a:t>
                      </a:r>
                      <a:r>
                        <a:rPr lang="en-US" sz="1600" b="0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(*) </a:t>
                      </a:r>
                      <a:endParaRPr lang="en-US" sz="1600" b="0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7200" marT="720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dirty="0" smtClean="0"/>
                        <a:t>94%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dirty="0" smtClean="0"/>
                        <a:t>83%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smtClean="0"/>
                        <a:t>100%</a:t>
                      </a:r>
                      <a:endParaRPr lang="en-US" sz="1500" b="0" i="0" u="none" strike="noStrike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IP </a:t>
                      </a:r>
                      <a:r>
                        <a:rPr lang="en-US" sz="1600" b="0" kern="1200" noProof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Valença</a:t>
                      </a:r>
                      <a:r>
                        <a:rPr lang="en-US" sz="1600" b="0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do Minho (*)</a:t>
                      </a:r>
                      <a:endParaRPr lang="en-US" sz="1600" b="0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7200" marT="720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dirty="0" smtClean="0"/>
                        <a:t>91%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dirty="0" smtClean="0"/>
                        <a:t>91%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dirty="0" smtClean="0"/>
                        <a:t>91%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noProof="0" dirty="0" err="1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Regaseification</a:t>
                      </a:r>
                      <a:r>
                        <a:rPr lang="en-US" sz="1600" b="0" kern="1200" noProof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at LNG Terminal </a:t>
                      </a:r>
                      <a:endParaRPr lang="en-US" sz="1600" b="0" kern="1200" noProof="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7200" marT="7200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smtClean="0"/>
                        <a:t>66%</a:t>
                      </a:r>
                      <a:endParaRPr lang="en-US" sz="1500" b="0" i="0" u="none" strike="noStrike" noProof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dirty="0" smtClean="0"/>
                        <a:t>28%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u="none" strike="noStrike" noProof="0" dirty="0" smtClean="0"/>
                        <a:t>100%</a:t>
                      </a:r>
                      <a:endParaRPr lang="en-US" sz="1500" b="0" i="0" u="none" strike="noStrike" noProof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5419" marR="5419" marT="5419" marB="0" anchor="b"/>
                </a:tc>
              </a:tr>
            </a:tbl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827584" y="3573016"/>
            <a:ext cx="572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100" dirty="0">
                <a:latin typeface="Arial" charset="0"/>
                <a:cs typeface="Arial" charset="0"/>
              </a:rPr>
              <a:t>(*) only for unbundled capacity at </a:t>
            </a:r>
            <a:r>
              <a:rPr lang="en-US" altLang="pt-PT" sz="1100" dirty="0" err="1">
                <a:latin typeface="Arial" charset="0"/>
                <a:cs typeface="Arial" charset="0"/>
              </a:rPr>
              <a:t>Valença</a:t>
            </a:r>
            <a:r>
              <a:rPr lang="en-US" altLang="pt-PT" sz="1100" dirty="0">
                <a:latin typeface="Arial" charset="0"/>
                <a:cs typeface="Arial" charset="0"/>
              </a:rPr>
              <a:t> do Minho and Campo </a:t>
            </a:r>
            <a:r>
              <a:rPr lang="en-US" altLang="pt-PT" sz="1100" dirty="0" err="1">
                <a:latin typeface="Arial" charset="0"/>
                <a:cs typeface="Arial" charset="0"/>
              </a:rPr>
              <a:t>Maior</a:t>
            </a:r>
            <a:r>
              <a:rPr lang="en-US" altLang="pt-PT" sz="1100" dirty="0">
                <a:latin typeface="Arial" charset="0"/>
                <a:cs typeface="Arial" charset="0"/>
              </a:rPr>
              <a:t> (outside the VIP)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Market</a:t>
            </a:r>
            <a:endParaRPr lang="en-US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October 2013 :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Primary capacity holders can sell the total allocated capacity or part of it.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The sell can be placed at OMIP platform:</a:t>
            </a:r>
          </a:p>
          <a:p>
            <a:pPr marL="452438" indent="-182563"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dirty="0" smtClean="0"/>
              <a:t>Allows transferring the capacity use</a:t>
            </a:r>
            <a:r>
              <a:rPr lang="en-GB" dirty="0" smtClean="0"/>
              <a:t> or also the </a:t>
            </a:r>
            <a:r>
              <a:rPr lang="en-US" dirty="0" smtClean="0"/>
              <a:t>rights and obligations</a:t>
            </a:r>
          </a:p>
          <a:p>
            <a:pPr marL="452438" lvl="1" indent="-182563">
              <a:buClr>
                <a:schemeClr val="accent6"/>
              </a:buClr>
              <a:buFont typeface="Wingdings" pitchFamily="2" charset="2"/>
              <a:buChar char="§"/>
            </a:pPr>
            <a:r>
              <a:rPr lang="en-US" dirty="0" smtClean="0"/>
              <a:t>Optional financial settlement (</a:t>
            </a:r>
            <a:r>
              <a:rPr lang="en-US" dirty="0" err="1" smtClean="0"/>
              <a:t>OMIClear</a:t>
            </a:r>
            <a:r>
              <a:rPr lang="en-US" dirty="0" smtClean="0"/>
              <a:t>)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 Products Cascading    </a:t>
            </a:r>
            <a:r>
              <a:rPr lang="pt-PT" dirty="0" smtClean="0"/>
              <a:t>Y &gt; Q &gt; M &gt; D</a:t>
            </a:r>
            <a:endParaRPr lang="en-US" dirty="0" smtClean="0"/>
          </a:p>
          <a:p>
            <a:pPr marL="269875" indent="-269875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pPr marL="269875" indent="-269875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pPr marL="269875" indent="-269875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pPr marL="269875" indent="-269875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pPr marL="269875" indent="-269875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TSO has the option of buyback</a:t>
            </a:r>
          </a:p>
          <a:p>
            <a:pPr marL="269875" indent="-269875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Main Rules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36FFB83D-522C-48AC-86B9-0F6B5DEBC438}" type="datetime1">
              <a:rPr lang="pt-PT" smtClean="0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3174027-57F6-434F-AF59-2893CC9EA7EA}" type="slidenum">
              <a:rPr lang="pt-PT" smtClean="0"/>
              <a:pPr>
                <a:defRPr/>
              </a:pPr>
              <a:t>11</a:t>
            </a:fld>
            <a:endParaRPr lang="pt-PT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645024"/>
            <a:ext cx="5070765" cy="128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Market</a:t>
            </a:r>
            <a:endParaRPr lang="en-US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2"/>
          </p:nvPr>
        </p:nvSpPr>
        <p:spPr>
          <a:xfrm>
            <a:off x="539552" y="908720"/>
            <a:ext cx="8072494" cy="288000"/>
          </a:xfrm>
        </p:spPr>
        <p:txBody>
          <a:bodyPr/>
          <a:lstStyle/>
          <a:p>
            <a:r>
              <a:rPr lang="en-US" dirty="0" smtClean="0"/>
              <a:t>Operations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36FFB83D-522C-48AC-86B9-0F6B5DEBC438}" type="datetime1">
              <a:rPr lang="pt-PT" smtClean="0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pt-PT" dirty="0" smtClean="0"/>
              <a:t>ERSE - Entidade Reguladora dos Serviços Energéticos</a:t>
            </a:r>
            <a:endParaRPr lang="pt-PT" dirty="0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3174027-57F6-434F-AF59-2893CC9EA7EA}" type="slidenum">
              <a:rPr lang="pt-PT" smtClean="0"/>
              <a:pPr>
                <a:defRPr/>
              </a:pPr>
              <a:t>12</a:t>
            </a:fld>
            <a:endParaRPr lang="pt-PT" dirty="0"/>
          </a:p>
        </p:txBody>
      </p:sp>
      <p:sp>
        <p:nvSpPr>
          <p:cNvPr id="11" name="Marcador de Posição de Conteúdo 1"/>
          <p:cNvSpPr>
            <a:spLocks noGrp="1"/>
          </p:cNvSpPr>
          <p:nvPr>
            <p:ph idx="1"/>
          </p:nvPr>
        </p:nvSpPr>
        <p:spPr>
          <a:xfrm>
            <a:off x="611560" y="1340768"/>
            <a:ext cx="7920880" cy="4525963"/>
          </a:xfrm>
        </p:spPr>
        <p:txBody>
          <a:bodyPr/>
          <a:lstStyle/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Bilateral Model (OTC</a:t>
            </a:r>
            <a:r>
              <a:rPr lang="en-US" dirty="0" smtClean="0"/>
              <a:t>) and anonymous for third parties.</a:t>
            </a:r>
            <a:endParaRPr lang="en-US" dirty="0" smtClean="0"/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For all </a:t>
            </a:r>
            <a:r>
              <a:rPr lang="en-US" dirty="0" smtClean="0"/>
              <a:t>products (annual, quarterly monthly and daily).</a:t>
            </a:r>
            <a:endParaRPr lang="en-US" dirty="0" smtClean="0"/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All authorized shippers are allowed to </a:t>
            </a:r>
            <a:r>
              <a:rPr lang="en-US" dirty="0" smtClean="0"/>
              <a:t>buying/selling </a:t>
            </a:r>
            <a:r>
              <a:rPr lang="en-US" dirty="0" smtClean="0"/>
              <a:t>the capacity.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The operations can be done on a efficient way (fax / e-mail / recorded phone call).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Flexible </a:t>
            </a:r>
            <a:r>
              <a:rPr lang="en-US" dirty="0" smtClean="0"/>
              <a:t>Financial settlement (optional)</a:t>
            </a:r>
          </a:p>
          <a:p>
            <a:pPr lvl="2"/>
            <a:r>
              <a:rPr lang="en-US" sz="1600" dirty="0" smtClean="0"/>
              <a:t>IF Price = 0 =&gt; </a:t>
            </a:r>
            <a:r>
              <a:rPr lang="en-US" dirty="0" smtClean="0"/>
              <a:t>Settlement</a:t>
            </a:r>
            <a:r>
              <a:rPr lang="en-US" sz="1600" dirty="0" smtClean="0"/>
              <a:t> between the two shippers</a:t>
            </a:r>
          </a:p>
          <a:p>
            <a:pPr lvl="2"/>
            <a:r>
              <a:rPr lang="en-US" sz="1600" dirty="0" smtClean="0"/>
              <a:t>IF Price &gt; 0 =&gt; </a:t>
            </a:r>
            <a:r>
              <a:rPr lang="en-US" dirty="0" smtClean="0"/>
              <a:t>Settlement</a:t>
            </a:r>
            <a:r>
              <a:rPr lang="en-US" sz="1600" dirty="0" smtClean="0"/>
              <a:t> by </a:t>
            </a:r>
            <a:r>
              <a:rPr lang="en-US" sz="1600" dirty="0" err="1" smtClean="0"/>
              <a:t>OMIClear</a:t>
            </a:r>
            <a:r>
              <a:rPr lang="en-US" sz="1600" dirty="0" smtClean="0"/>
              <a:t> 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err="1" smtClean="0"/>
              <a:t>Fungibility</a:t>
            </a:r>
            <a:r>
              <a:rPr lang="en-US" dirty="0" smtClean="0"/>
              <a:t> </a:t>
            </a:r>
            <a:r>
              <a:rPr lang="en-US" dirty="0" smtClean="0"/>
              <a:t>of positions </a:t>
            </a:r>
            <a:r>
              <a:rPr lang="en-US" dirty="0" smtClean="0"/>
              <a:t>(compensation effect: Sales cancel purchases)&gt; full netting of positions and </a:t>
            </a:r>
            <a:r>
              <a:rPr lang="en-US" dirty="0" smtClean="0"/>
              <a:t>responsibilities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Types of Collateral: cash and bank guarantees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Maturity: (</a:t>
            </a:r>
            <a:r>
              <a:rPr lang="en-US" dirty="0" err="1" smtClean="0"/>
              <a:t>i</a:t>
            </a:r>
            <a:r>
              <a:rPr lang="en-US" dirty="0" smtClean="0"/>
              <a:t>) By </a:t>
            </a:r>
            <a:r>
              <a:rPr lang="en-US" dirty="0" smtClean="0"/>
              <a:t>cascading (long contracts</a:t>
            </a:r>
            <a:r>
              <a:rPr lang="en-US" dirty="0" smtClean="0"/>
              <a:t>); (ii) By </a:t>
            </a:r>
            <a:r>
              <a:rPr lang="en-US" dirty="0" smtClean="0"/>
              <a:t>notice to the </a:t>
            </a:r>
            <a:r>
              <a:rPr lang="en-US" dirty="0" smtClean="0"/>
              <a:t>System Operator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Dissemination of </a:t>
            </a:r>
            <a:r>
              <a:rPr lang="en-US" dirty="0" smtClean="0"/>
              <a:t>information: All </a:t>
            </a:r>
            <a:r>
              <a:rPr lang="en-US" dirty="0" smtClean="0"/>
              <a:t>information on transactions, positions and </a:t>
            </a:r>
            <a:r>
              <a:rPr lang="en-US" dirty="0" smtClean="0"/>
              <a:t>deliveries on a </a:t>
            </a:r>
            <a:r>
              <a:rPr lang="en-US" dirty="0" smtClean="0"/>
              <a:t>centralized system</a:t>
            </a:r>
          </a:p>
          <a:p>
            <a:pPr marL="269875" indent="-269875">
              <a:spcBef>
                <a:spcPts val="1200"/>
              </a:spcBef>
              <a:buClr>
                <a:schemeClr val="accent6"/>
              </a:buClr>
              <a:buFont typeface="Wingdings" pitchFamily="2" charset="2"/>
              <a:buChar char="Ø"/>
            </a:pPr>
            <a:r>
              <a:rPr lang="en-US" dirty="0" smtClean="0"/>
              <a:t>Payment </a:t>
            </a:r>
            <a:r>
              <a:rPr lang="en-US" dirty="0" smtClean="0"/>
              <a:t>of </a:t>
            </a:r>
            <a:r>
              <a:rPr lang="en-US" dirty="0" smtClean="0"/>
              <a:t>Fees by shippers</a:t>
            </a:r>
            <a:endParaRPr lang="en-US" dirty="0" smtClean="0"/>
          </a:p>
          <a:p>
            <a:pPr marL="269875" indent="-269875">
              <a:buClr>
                <a:schemeClr val="accent6"/>
              </a:buClr>
              <a:buFont typeface="Wingdings" pitchFamily="2" charset="2"/>
              <a:buChar char="Ø"/>
            </a:pPr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576263" y="214313"/>
            <a:ext cx="6338887" cy="573087"/>
          </a:xfrm>
        </p:spPr>
        <p:txBody>
          <a:bodyPr/>
          <a:lstStyle/>
          <a:p>
            <a:pPr eaLnBrk="1" hangingPunct="1"/>
            <a:r>
              <a:rPr lang="en-US" dirty="0" smtClean="0"/>
              <a:t>Thank you</a:t>
            </a:r>
          </a:p>
        </p:txBody>
      </p:sp>
      <p:sp>
        <p:nvSpPr>
          <p:cNvPr id="16387" name="Marcador de Posição da Data 2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30F6B53-27A0-4022-B3CD-8576E5C06C2B}" type="datetime1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14-11-2013</a:t>
            </a:fld>
            <a:endParaRPr lang="pt-PT"/>
          </a:p>
        </p:txBody>
      </p:sp>
      <p:sp>
        <p:nvSpPr>
          <p:cNvPr id="16388" name="Marcador de Posição do Rodapé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mtClean="0"/>
              <a:t>ERSE - Entidade Reguladora dos Serviços Energéticos</a:t>
            </a:r>
          </a:p>
        </p:txBody>
      </p:sp>
      <p:sp>
        <p:nvSpPr>
          <p:cNvPr id="5" name="Rectângulo 4"/>
          <p:cNvSpPr/>
          <p:nvPr/>
        </p:nvSpPr>
        <p:spPr>
          <a:xfrm>
            <a:off x="251520" y="1196752"/>
            <a:ext cx="7056784" cy="33609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r>
              <a:rPr lang="pt-PT" dirty="0" smtClean="0">
                <a:solidFill>
                  <a:schemeClr val="bg1"/>
                </a:solidFill>
              </a:rPr>
              <a:t>ENTIDADE REGULADORA DOS SERVIÇOS ENERGÉTICOS</a:t>
            </a: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endParaRPr lang="pt-PT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r>
              <a:rPr lang="pt-PT" dirty="0" smtClean="0">
                <a:solidFill>
                  <a:schemeClr val="bg1"/>
                </a:solidFill>
              </a:rPr>
              <a:t>Rua Dom Cristóvão da Gama, 1, 3º</a:t>
            </a: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r>
              <a:rPr lang="pt-PT" dirty="0" smtClean="0">
                <a:solidFill>
                  <a:schemeClr val="bg1"/>
                </a:solidFill>
              </a:rPr>
              <a:t>1400-113 Lisboa</a:t>
            </a: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r>
              <a:rPr lang="pt-PT" dirty="0" smtClean="0">
                <a:solidFill>
                  <a:schemeClr val="bg1"/>
                </a:solidFill>
              </a:rPr>
              <a:t>Portugal</a:t>
            </a: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endParaRPr lang="pt-PT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r>
              <a:rPr lang="pt-PT" dirty="0" smtClean="0">
                <a:solidFill>
                  <a:schemeClr val="bg1"/>
                </a:solidFill>
              </a:rPr>
              <a:t>Telefone: +(351) 21 303 32 00</a:t>
            </a: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endParaRPr lang="pt-PT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r>
              <a:rPr lang="pt-PT" dirty="0" smtClean="0">
                <a:solidFill>
                  <a:schemeClr val="bg1"/>
                </a:solidFill>
              </a:rPr>
              <a:t>e-mail: </a:t>
            </a:r>
            <a:r>
              <a:rPr lang="pt-PT" dirty="0" err="1" smtClean="0">
                <a:solidFill>
                  <a:schemeClr val="bg1"/>
                </a:solidFill>
              </a:rPr>
              <a:t>pverdelho@erse.pt</a:t>
            </a:r>
            <a:endParaRPr lang="pt-PT" dirty="0" smtClean="0">
              <a:solidFill>
                <a:schemeClr val="bg1"/>
              </a:solidFill>
            </a:endParaRPr>
          </a:p>
          <a:p>
            <a:pPr marL="342900" indent="-342900">
              <a:spcBef>
                <a:spcPct val="20000"/>
              </a:spcBef>
              <a:buFont typeface="Marlett" pitchFamily="2" charset="2"/>
              <a:buNone/>
              <a:defRPr/>
            </a:pPr>
            <a:r>
              <a:rPr lang="pt-PT" dirty="0" smtClean="0">
                <a:solidFill>
                  <a:schemeClr val="bg1"/>
                </a:solidFill>
              </a:rPr>
              <a:t>url: http://www.erse.pt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3"/>
          <p:cNvSpPr>
            <a:spLocks noGrp="1"/>
          </p:cNvSpPr>
          <p:nvPr>
            <p:ph type="title"/>
          </p:nvPr>
        </p:nvSpPr>
        <p:spPr>
          <a:xfrm>
            <a:off x="900113" y="815975"/>
            <a:ext cx="6335712" cy="612775"/>
          </a:xfrm>
        </p:spPr>
        <p:txBody>
          <a:bodyPr/>
          <a:lstStyle/>
          <a:p>
            <a:pPr eaLnBrk="1" hangingPunct="1"/>
            <a:r>
              <a:rPr lang="pt-PT" dirty="0" err="1" smtClean="0"/>
              <a:t>Index</a:t>
            </a:r>
            <a:endParaRPr lang="pt-PT" dirty="0" smtClean="0"/>
          </a:p>
        </p:txBody>
      </p:sp>
      <p:sp>
        <p:nvSpPr>
          <p:cNvPr id="11267" name="Marcador de Posição de Conteúdo 14"/>
          <p:cNvSpPr>
            <a:spLocks noGrp="1"/>
          </p:cNvSpPr>
          <p:nvPr>
            <p:ph idx="1"/>
          </p:nvPr>
        </p:nvSpPr>
        <p:spPr>
          <a:xfrm>
            <a:off x="900113" y="3143250"/>
            <a:ext cx="7743825" cy="2343150"/>
          </a:xfrm>
        </p:spPr>
        <p:txBody>
          <a:bodyPr/>
          <a:lstStyle/>
          <a:p>
            <a:pPr eaLnBrk="1" hangingPunct="1">
              <a:buFont typeface="Arial Black" pitchFamily="34" charset="0"/>
              <a:buAutoNum type="arabicPeriod"/>
            </a:pPr>
            <a:r>
              <a:rPr lang="en-GB" dirty="0" smtClean="0"/>
              <a:t>Main changes</a:t>
            </a:r>
          </a:p>
          <a:p>
            <a:pPr eaLnBrk="1" hangingPunct="1">
              <a:buFont typeface="Arial Black" pitchFamily="34" charset="0"/>
              <a:buAutoNum type="arabicPeriod"/>
            </a:pPr>
            <a:r>
              <a:rPr lang="en-GB" dirty="0" smtClean="0"/>
              <a:t>New Regulatory Framework</a:t>
            </a:r>
          </a:p>
          <a:p>
            <a:pPr eaLnBrk="1" hangingPunct="1">
              <a:buFont typeface="Arial Black" pitchFamily="34" charset="0"/>
              <a:buAutoNum type="arabicPeriod"/>
            </a:pPr>
            <a:r>
              <a:rPr lang="en-GB" dirty="0" smtClean="0"/>
              <a:t>Capacity Management</a:t>
            </a:r>
          </a:p>
          <a:p>
            <a:pPr eaLnBrk="1" hangingPunct="1">
              <a:buFont typeface="Arial Black" pitchFamily="34" charset="0"/>
              <a:buAutoNum type="arabicPeriod"/>
            </a:pPr>
            <a:r>
              <a:rPr lang="en-GB" dirty="0" smtClean="0"/>
              <a:t>Some results</a:t>
            </a:r>
          </a:p>
          <a:p>
            <a:pPr eaLnBrk="1" hangingPunct="1">
              <a:buFont typeface="Arial Black" pitchFamily="34" charset="0"/>
              <a:buAutoNum type="arabicPeriod"/>
            </a:pPr>
            <a:r>
              <a:rPr lang="en-GB" dirty="0" smtClean="0"/>
              <a:t>Secondary Market</a:t>
            </a:r>
          </a:p>
        </p:txBody>
      </p:sp>
      <p:sp>
        <p:nvSpPr>
          <p:cNvPr id="11268" name="Marcador de Posição da Data 3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E7D318-59A0-434B-B96A-FFA227B59650}" type="datetime1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14-11-2013</a:t>
            </a:fld>
            <a:endParaRPr lang="pt-PT"/>
          </a:p>
        </p:txBody>
      </p:sp>
      <p:sp>
        <p:nvSpPr>
          <p:cNvPr id="11269" name="Marcador de Posição do Rodapé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mtClean="0"/>
              <a:t>ERSE - Entidade Reguladora dos Serviços Energéticos</a:t>
            </a:r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E8931E-A0F0-4062-8745-5215330CBC4F}" type="slidenum">
              <a:rPr lang="pt-PT" smtClean="0"/>
              <a:pPr>
                <a:defRPr/>
              </a:pPr>
              <a:t>2</a:t>
            </a:fld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576263" y="214313"/>
            <a:ext cx="6340475" cy="571500"/>
          </a:xfrm>
        </p:spPr>
        <p:txBody>
          <a:bodyPr/>
          <a:lstStyle/>
          <a:p>
            <a:pPr eaLnBrk="1" hangingPunct="1"/>
            <a:r>
              <a:rPr lang="en-US" smtClean="0"/>
              <a:t>Main changes</a:t>
            </a:r>
          </a:p>
        </p:txBody>
      </p:sp>
      <p:graphicFrame>
        <p:nvGraphicFramePr>
          <p:cNvPr id="10" name="Marcador de Posição de Conteúdo 9"/>
          <p:cNvGraphicFramePr>
            <a:graphicFrameLocks noGrp="1"/>
          </p:cNvGraphicFramePr>
          <p:nvPr>
            <p:ph idx="1"/>
          </p:nvPr>
        </p:nvGraphicFramePr>
        <p:xfrm>
          <a:off x="576263" y="2420887"/>
          <a:ext cx="8072437" cy="4008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Marcador de Posição de Conteúdo 3"/>
          <p:cNvSpPr>
            <a:spLocks noGrp="1"/>
          </p:cNvSpPr>
          <p:nvPr>
            <p:ph idx="12"/>
          </p:nvPr>
        </p:nvSpPr>
        <p:spPr>
          <a:xfrm>
            <a:off x="576263" y="857250"/>
            <a:ext cx="8072437" cy="287338"/>
          </a:xfrm>
        </p:spPr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What has change with the new regulation on Access to Gas Infrastructures?</a:t>
            </a:r>
            <a:endParaRPr lang="en-US"/>
          </a:p>
        </p:txBody>
      </p:sp>
      <p:sp>
        <p:nvSpPr>
          <p:cNvPr id="12293" name="Marcador de Posição da Data 4"/>
          <p:cNvSpPr>
            <a:spLocks noGrp="1"/>
          </p:cNvSpPr>
          <p:nvPr>
            <p:ph type="dt" sz="quarter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0EB2C4-CE44-402E-A221-2DBACF897269}" type="datetime1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14-11-2013</a:t>
            </a:fld>
            <a:endParaRPr lang="pt-PT"/>
          </a:p>
        </p:txBody>
      </p:sp>
      <p:sp>
        <p:nvSpPr>
          <p:cNvPr id="12294" name="Marcador de Posição do Rodapé 5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mtClean="0"/>
              <a:t>ERSE - Entidade Reguladora dos Serviços Energéticos</a:t>
            </a:r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A2E0314-F631-4598-B8E6-33D57A19B310}" type="slidenum">
              <a:rPr lang="pt-PT" smtClean="0"/>
              <a:pPr>
                <a:defRPr/>
              </a:pPr>
              <a:t>3</a:t>
            </a:fld>
            <a:endParaRPr lang="pt-PT" dirty="0"/>
          </a:p>
        </p:txBody>
      </p:sp>
      <p:graphicFrame>
        <p:nvGraphicFramePr>
          <p:cNvPr id="11" name="Diagrama 10"/>
          <p:cNvGraphicFramePr/>
          <p:nvPr/>
        </p:nvGraphicFramePr>
        <p:xfrm>
          <a:off x="467544" y="1196752"/>
          <a:ext cx="8352928" cy="1080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New Regulatory Framework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smtClean="0"/>
              <a:t>Changes within the scope of Regulatory documents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36FFB83D-522C-48AC-86B9-0F6B5DEBC438}" type="datetime1">
              <a:rPr lang="pt-PT" smtClean="0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pt-PT" smtClean="0"/>
              <a:t>ERSE - Entidade Reguladora dos Serviços Energéticos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A3174027-57F6-434F-AF59-2893CC9EA7EA}" type="slidenum">
              <a:rPr lang="pt-PT" smtClean="0"/>
              <a:pPr>
                <a:defRPr/>
              </a:pPr>
              <a:t>4</a:t>
            </a:fld>
            <a:endParaRPr lang="pt-PT" dirty="0"/>
          </a:p>
        </p:txBody>
      </p:sp>
      <p:graphicFrame>
        <p:nvGraphicFramePr>
          <p:cNvPr id="8" name="Diagrama 7"/>
          <p:cNvGraphicFramePr/>
          <p:nvPr/>
        </p:nvGraphicFramePr>
        <p:xfrm>
          <a:off x="467544" y="1196752"/>
          <a:ext cx="835292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27"/>
          <p:cNvSpPr/>
          <p:nvPr/>
        </p:nvSpPr>
        <p:spPr>
          <a:xfrm>
            <a:off x="6364288" y="1752600"/>
            <a:ext cx="2333625" cy="43259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ounded Rectangle 26"/>
          <p:cNvSpPr/>
          <p:nvPr/>
        </p:nvSpPr>
        <p:spPr>
          <a:xfrm>
            <a:off x="4051300" y="1752600"/>
            <a:ext cx="2312988" cy="4325938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ounded Rectangle 25"/>
          <p:cNvSpPr/>
          <p:nvPr/>
        </p:nvSpPr>
        <p:spPr>
          <a:xfrm>
            <a:off x="1506538" y="3817938"/>
            <a:ext cx="2133600" cy="22606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ounded Rectangle 8"/>
          <p:cNvSpPr/>
          <p:nvPr/>
        </p:nvSpPr>
        <p:spPr>
          <a:xfrm>
            <a:off x="4056063" y="1720850"/>
            <a:ext cx="2308225" cy="7175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/>
          <a:lstStyle/>
          <a:p>
            <a:pPr algn="ctr">
              <a:defRPr/>
            </a:pPr>
            <a:r>
              <a:rPr lang="en-US" smtClean="0">
                <a:solidFill>
                  <a:srgbClr val="FF0000"/>
                </a:solidFill>
              </a:rPr>
              <a:t>Programming / Nomination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ounded Rectangle 9"/>
          <p:cNvSpPr/>
          <p:nvPr/>
        </p:nvSpPr>
        <p:spPr>
          <a:xfrm>
            <a:off x="6364288" y="1720850"/>
            <a:ext cx="2333625" cy="7175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algn="ctr">
              <a:defRPr/>
            </a:pPr>
            <a:r>
              <a:rPr lang="en-US" smtClean="0">
                <a:solidFill>
                  <a:srgbClr val="FF0000"/>
                </a:solidFill>
              </a:rPr>
              <a:t>Daily Operation / System Management</a:t>
            </a:r>
          </a:p>
          <a:p>
            <a:pPr marL="285750" indent="-285750" algn="ctr">
              <a:buFont typeface="Arial" panose="020B0604020202020204" pitchFamily="34" charset="0"/>
              <a:buChar char="•"/>
              <a:defRPr/>
            </a:pPr>
            <a:endParaRPr lang="en-US" sz="1600">
              <a:solidFill>
                <a:srgbClr val="FF0000"/>
              </a:solidFill>
            </a:endParaRPr>
          </a:p>
        </p:txBody>
      </p:sp>
      <p:sp>
        <p:nvSpPr>
          <p:cNvPr id="14" name="Rounded Rectangle 3"/>
          <p:cNvSpPr/>
          <p:nvPr/>
        </p:nvSpPr>
        <p:spPr>
          <a:xfrm>
            <a:off x="3932238" y="2540000"/>
            <a:ext cx="2330450" cy="1498600"/>
          </a:xfrm>
          <a:prstGeom prst="roundRect">
            <a:avLst/>
          </a:prstGeom>
          <a:solidFill>
            <a:schemeClr val="accent6">
              <a:lumMod val="75000"/>
              <a:alpha val="15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ounded Rectangle 13"/>
          <p:cNvSpPr/>
          <p:nvPr/>
        </p:nvSpPr>
        <p:spPr>
          <a:xfrm>
            <a:off x="6465888" y="2540000"/>
            <a:ext cx="2330450" cy="1498600"/>
          </a:xfrm>
          <a:prstGeom prst="roundRect">
            <a:avLst/>
          </a:prstGeom>
          <a:solidFill>
            <a:srgbClr val="00B0F0">
              <a:alpha val="14000"/>
            </a:srgbClr>
          </a:solidFill>
          <a:ln w="254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" name="Rounded Rectangle 19"/>
          <p:cNvSpPr/>
          <p:nvPr/>
        </p:nvSpPr>
        <p:spPr bwMode="auto">
          <a:xfrm>
            <a:off x="1408113" y="4619625"/>
            <a:ext cx="2328862" cy="1458913"/>
          </a:xfrm>
          <a:prstGeom prst="roundRect">
            <a:avLst/>
          </a:prstGeom>
          <a:solidFill>
            <a:schemeClr val="accent6">
              <a:lumMod val="75000"/>
              <a:alpha val="15000"/>
            </a:schemeClr>
          </a:solidFill>
          <a:ln w="25400">
            <a:solidFill>
              <a:schemeClr val="accent6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ounded Rectangle 20"/>
          <p:cNvSpPr/>
          <p:nvPr/>
        </p:nvSpPr>
        <p:spPr bwMode="auto">
          <a:xfrm>
            <a:off x="3932238" y="4619625"/>
            <a:ext cx="4864100" cy="1458913"/>
          </a:xfrm>
          <a:prstGeom prst="roundRect">
            <a:avLst/>
          </a:prstGeom>
          <a:solidFill>
            <a:srgbClr val="00B0F0">
              <a:alpha val="14000"/>
            </a:srgbClr>
          </a:solidFill>
          <a:ln w="25400">
            <a:solidFill>
              <a:srgbClr val="00B0F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7115175" y="2657475"/>
            <a:ext cx="1031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b="1">
                <a:latin typeface="Arial" charset="0"/>
                <a:cs typeface="Arial" charset="0"/>
              </a:rPr>
              <a:t>MPGTG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4037013" y="2657475"/>
            <a:ext cx="21717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pt-PT" b="1">
                <a:latin typeface="Arial" charset="0"/>
                <a:cs typeface="Arial" charset="0"/>
              </a:rPr>
              <a:t>MAC, MEDC, MRC</a:t>
            </a:r>
          </a:p>
          <a:p>
            <a:pPr algn="ctr"/>
            <a:r>
              <a:rPr lang="en-US" altLang="pt-PT" sz="1600">
                <a:latin typeface="Arial" charset="0"/>
                <a:cs typeface="Arial" charset="0"/>
              </a:rPr>
              <a:t>(per infrastructure)</a:t>
            </a:r>
            <a:endParaRPr lang="en-US" altLang="pt-PT">
              <a:latin typeface="Arial" charset="0"/>
              <a:cs typeface="Arial" charset="0"/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23721" y="5111914"/>
            <a:ext cx="78258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2000" b="1" i="1" smtClean="0">
                <a:latin typeface="Arial" charset="0"/>
                <a:cs typeface="Arial" charset="0"/>
              </a:rPr>
              <a:t>After</a:t>
            </a:r>
            <a:endParaRPr lang="en-US" altLang="pt-PT" sz="2000" b="1" i="1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21" name="Down Arrow 29"/>
          <p:cNvSpPr/>
          <p:nvPr/>
        </p:nvSpPr>
        <p:spPr>
          <a:xfrm>
            <a:off x="463550" y="3667125"/>
            <a:ext cx="400050" cy="108108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" name="TextBox 4"/>
          <p:cNvSpPr txBox="1">
            <a:spLocks noChangeArrowheads="1"/>
          </p:cNvSpPr>
          <p:nvPr/>
        </p:nvSpPr>
        <p:spPr bwMode="auto">
          <a:xfrm>
            <a:off x="5848350" y="4714875"/>
            <a:ext cx="10318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b="1">
                <a:latin typeface="Arial" charset="0"/>
                <a:cs typeface="Arial" charset="0"/>
              </a:rPr>
              <a:t>MPGTG</a:t>
            </a:r>
          </a:p>
        </p:txBody>
      </p:sp>
      <p:sp>
        <p:nvSpPr>
          <p:cNvPr id="23" name="Left Brace 2"/>
          <p:cNvSpPr/>
          <p:nvPr/>
        </p:nvSpPr>
        <p:spPr>
          <a:xfrm>
            <a:off x="1139825" y="2470150"/>
            <a:ext cx="215900" cy="15684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Left Brace 28"/>
          <p:cNvSpPr/>
          <p:nvPr/>
        </p:nvSpPr>
        <p:spPr>
          <a:xfrm>
            <a:off x="1139825" y="4510088"/>
            <a:ext cx="215900" cy="156845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TextBox 4"/>
          <p:cNvSpPr txBox="1">
            <a:spLocks noChangeArrowheads="1"/>
          </p:cNvSpPr>
          <p:nvPr/>
        </p:nvSpPr>
        <p:spPr bwMode="auto">
          <a:xfrm>
            <a:off x="4111625" y="3233738"/>
            <a:ext cx="1976438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Cap. Calculation</a:t>
            </a:r>
          </a:p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Cap. Programming</a:t>
            </a:r>
          </a:p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Congestion Mgmt.</a:t>
            </a:r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6605588" y="3043238"/>
            <a:ext cx="21367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en-US" altLang="pt-PT" sz="1400" b="1">
                <a:solidFill>
                  <a:srgbClr val="0070C0"/>
                </a:solidFill>
                <a:latin typeface="Arial" charset="0"/>
                <a:cs typeface="Arial" charset="0"/>
              </a:rPr>
              <a:t>System Operation</a:t>
            </a:r>
          </a:p>
          <a:p>
            <a:pPr marL="185738" indent="-185738">
              <a:buFont typeface="Arial" charset="0"/>
              <a:buChar char="•"/>
            </a:pPr>
            <a:r>
              <a:rPr lang="en-US" altLang="pt-PT" sz="1400" b="1">
                <a:solidFill>
                  <a:srgbClr val="0070C0"/>
                </a:solidFill>
                <a:latin typeface="Arial" charset="0"/>
                <a:cs typeface="Arial" charset="0"/>
              </a:rPr>
              <a:t>Commercial Margins</a:t>
            </a:r>
          </a:p>
          <a:p>
            <a:pPr marL="185738" indent="-185738">
              <a:buFont typeface="Arial" charset="0"/>
              <a:buChar char="•"/>
            </a:pPr>
            <a:r>
              <a:rPr lang="en-US" altLang="pt-PT" sz="1400" b="1">
                <a:solidFill>
                  <a:srgbClr val="0070C0"/>
                </a:solidFill>
                <a:latin typeface="Arial" charset="0"/>
                <a:cs typeface="Arial" charset="0"/>
              </a:rPr>
              <a:t>Imbalances</a:t>
            </a:r>
          </a:p>
          <a:p>
            <a:pPr marL="185738" indent="-185738">
              <a:buFont typeface="Arial" charset="0"/>
              <a:buChar char="•"/>
            </a:pPr>
            <a:r>
              <a:rPr lang="en-US" altLang="pt-PT" sz="1400" b="1">
                <a:solidFill>
                  <a:srgbClr val="0070C0"/>
                </a:solidFill>
                <a:latin typeface="Arial" charset="0"/>
                <a:cs typeface="Arial" charset="0"/>
              </a:rPr>
              <a:t>Penalties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4167188" y="5049838"/>
            <a:ext cx="45481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85738" indent="-185738">
              <a:buFont typeface="Arial" charset="0"/>
              <a:buChar char="•"/>
            </a:pPr>
            <a:r>
              <a:rPr lang="en-US" altLang="pt-PT" sz="1400" b="1">
                <a:solidFill>
                  <a:srgbClr val="0070C0"/>
                </a:solidFill>
                <a:latin typeface="Arial" charset="0"/>
                <a:cs typeface="Arial" charset="0"/>
              </a:rPr>
              <a:t>Combines former contents with nomination rules</a:t>
            </a:r>
          </a:p>
          <a:p>
            <a:pPr marL="185738" indent="-185738">
              <a:buFont typeface="Arial" charset="0"/>
              <a:buChar char="•"/>
            </a:pPr>
            <a:r>
              <a:rPr lang="en-US" altLang="pt-PT" sz="1400" b="1">
                <a:solidFill>
                  <a:srgbClr val="0070C0"/>
                </a:solidFill>
                <a:latin typeface="Arial" charset="0"/>
                <a:cs typeface="Arial" charset="0"/>
              </a:rPr>
              <a:t>Includes provisions on Secondary Market 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2200275" y="4619625"/>
            <a:ext cx="746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pt-PT" b="1">
                <a:latin typeface="Arial" charset="0"/>
                <a:cs typeface="Arial" charset="0"/>
              </a:rPr>
              <a:t>MPAI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1601788" y="4908550"/>
            <a:ext cx="1901825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Product definition</a:t>
            </a:r>
          </a:p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Auction rules</a:t>
            </a:r>
          </a:p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Cap. Allocation</a:t>
            </a:r>
          </a:p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Invoicing</a:t>
            </a:r>
          </a:p>
          <a:p>
            <a:pPr marL="185738" indent="-185738" eaLnBrk="1" hangingPunct="1">
              <a:buFont typeface="Arial" panose="020B0604020202020204" pitchFamily="34" charset="0"/>
              <a:buChar char="•"/>
              <a:defRPr/>
            </a:pPr>
            <a:r>
              <a:rPr lang="en-US" altLang="pt-PT" sz="1400" b="1" smtClean="0">
                <a:solidFill>
                  <a:schemeClr val="accent6">
                    <a:lumMod val="50000"/>
                  </a:schemeClr>
                </a:solidFill>
                <a:latin typeface="Arial" charset="0"/>
                <a:cs typeface="Arial" charset="0"/>
              </a:rPr>
              <a:t>Credit Risk Mgmt.</a:t>
            </a:r>
          </a:p>
        </p:txBody>
      </p:sp>
      <p:sp>
        <p:nvSpPr>
          <p:cNvPr id="30" name="TextBox 4"/>
          <p:cNvSpPr txBox="1">
            <a:spLocks noChangeArrowheads="1"/>
          </p:cNvSpPr>
          <p:nvPr/>
        </p:nvSpPr>
        <p:spPr bwMode="auto">
          <a:xfrm>
            <a:off x="1006308" y="1688279"/>
            <a:ext cx="128206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r>
              <a:rPr lang="en-US" altLang="pt-PT" sz="16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Main activities</a:t>
            </a:r>
            <a:endParaRPr lang="en-US" altLang="pt-PT" sz="1600" b="1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1" name="Rounded Rectangle 31"/>
          <p:cNvSpPr/>
          <p:nvPr/>
        </p:nvSpPr>
        <p:spPr>
          <a:xfrm>
            <a:off x="1506538" y="3787775"/>
            <a:ext cx="2133600" cy="717550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/>
          <a:lstStyle/>
          <a:p>
            <a:pPr algn="ctr">
              <a:defRPr/>
            </a:pPr>
            <a:r>
              <a:rPr lang="en-US" smtClean="0">
                <a:solidFill>
                  <a:srgbClr val="FF0000"/>
                </a:solidFill>
              </a:rPr>
              <a:t>Assignment of Capacity Rights</a:t>
            </a:r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32" name="Straight Arrow Connector 5"/>
          <p:cNvCxnSpPr>
            <a:stCxn id="30" idx="2"/>
            <a:endCxn id="31" idx="0"/>
          </p:cNvCxnSpPr>
          <p:nvPr/>
        </p:nvCxnSpPr>
        <p:spPr>
          <a:xfrm>
            <a:off x="1647825" y="2273300"/>
            <a:ext cx="925513" cy="151447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30" idx="3"/>
            <a:endCxn id="12" idx="1"/>
          </p:cNvCxnSpPr>
          <p:nvPr/>
        </p:nvCxnSpPr>
        <p:spPr>
          <a:xfrm>
            <a:off x="2287588" y="1981200"/>
            <a:ext cx="1768475" cy="984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4"/>
          <p:cNvSpPr txBox="1">
            <a:spLocks noChangeArrowheads="1"/>
          </p:cNvSpPr>
          <p:nvPr/>
        </p:nvSpPr>
        <p:spPr bwMode="auto">
          <a:xfrm>
            <a:off x="107504" y="3068960"/>
            <a:ext cx="99738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2000" b="1" i="1" smtClean="0">
                <a:latin typeface="Arial" charset="0"/>
                <a:cs typeface="Arial" charset="0"/>
              </a:rPr>
              <a:t>Before</a:t>
            </a:r>
            <a:endParaRPr lang="en-US" altLang="pt-PT" sz="2000" b="1" i="1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479425" y="6093296"/>
            <a:ext cx="8664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pt-PT" sz="1200">
                <a:latin typeface="Arial" charset="0"/>
                <a:cs typeface="Arial" charset="0"/>
              </a:rPr>
              <a:t>NOTE: MPAI (Infrastructure’s Access Procedures Manual) – New regulatory document, encompasses former 8 documents governing cap. calculation (MEDC), cap. allocation (MAC), congestion management (MRC) and Strategic Reserves storages</a:t>
            </a:r>
            <a:endParaRPr lang="en-US" altLang="pt-PT" sz="8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Capacity Management</a:t>
            </a:r>
          </a:p>
        </p:txBody>
      </p:sp>
      <p:sp>
        <p:nvSpPr>
          <p:cNvPr id="10" name="Marcador de Posição de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idx="12"/>
          </p:nvPr>
        </p:nvSpPr>
        <p:spPr>
          <a:xfrm>
            <a:off x="539552" y="836712"/>
            <a:ext cx="8072494" cy="288000"/>
          </a:xfrm>
        </p:spPr>
        <p:txBody>
          <a:bodyPr/>
          <a:lstStyle/>
          <a:p>
            <a:r>
              <a:rPr lang="en-US" smtClean="0"/>
              <a:t>A major change in the capacity management chain</a:t>
            </a:r>
            <a:endParaRPr lang="en-US"/>
          </a:p>
        </p:txBody>
      </p:sp>
      <p:sp>
        <p:nvSpPr>
          <p:cNvPr id="13319" name="Marcador de Posição da Data 6"/>
          <p:cNvSpPr>
            <a:spLocks noGrp="1"/>
          </p:cNvSpPr>
          <p:nvPr>
            <p:ph type="dt" sz="half" idx="13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1138701-1DB7-4CC3-976E-AAF2AC78EC33}" type="datetime1">
              <a:rPr lang="pt-PT"/>
              <a:pPr fontAlgn="base">
                <a:spcBef>
                  <a:spcPct val="0"/>
                </a:spcBef>
                <a:spcAft>
                  <a:spcPct val="0"/>
                </a:spcAft>
              </a:pPr>
              <a:t>14-11-2013</a:t>
            </a:fld>
            <a:endParaRPr lang="pt-PT"/>
          </a:p>
        </p:txBody>
      </p:sp>
      <p:sp>
        <p:nvSpPr>
          <p:cNvPr id="13320" name="Marcador de Posição do Rodapé 7"/>
          <p:cNvSpPr>
            <a:spLocks noGrp="1"/>
          </p:cNvSpPr>
          <p:nvPr>
            <p:ph type="ftr" sz="quarter" idx="14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PT" smtClean="0"/>
              <a:t>ERSE - Entidade Reguladora dos Serviços Energéticos</a:t>
            </a:r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482E8BC1-620A-4125-B27F-73928AE20E48}" type="slidenum">
              <a:rPr lang="pt-PT" smtClean="0"/>
              <a:pPr>
                <a:defRPr/>
              </a:pPr>
              <a:t>5</a:t>
            </a:fld>
            <a:endParaRPr lang="pt-PT" dirty="0"/>
          </a:p>
        </p:txBody>
      </p:sp>
      <p:sp>
        <p:nvSpPr>
          <p:cNvPr id="12" name="Rectangle 29"/>
          <p:cNvSpPr/>
          <p:nvPr/>
        </p:nvSpPr>
        <p:spPr>
          <a:xfrm>
            <a:off x="141412" y="3498627"/>
            <a:ext cx="8875712" cy="293528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141412" y="1158652"/>
            <a:ext cx="8875712" cy="18351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4" name="Diagram 1"/>
          <p:cNvGraphicFramePr/>
          <p:nvPr/>
        </p:nvGraphicFramePr>
        <p:xfrm>
          <a:off x="1095498" y="1683248"/>
          <a:ext cx="7444509" cy="8205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5" name="Diagram 7"/>
          <p:cNvGraphicFramePr/>
          <p:nvPr/>
        </p:nvGraphicFramePr>
        <p:xfrm>
          <a:off x="1095498" y="4473186"/>
          <a:ext cx="7444509" cy="913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6" name="Diagram 8"/>
          <p:cNvGraphicFramePr/>
          <p:nvPr/>
        </p:nvGraphicFramePr>
        <p:xfrm>
          <a:off x="1095498" y="5230576"/>
          <a:ext cx="7444509" cy="913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7" name="TextBox 4"/>
          <p:cNvSpPr txBox="1">
            <a:spLocks noChangeArrowheads="1"/>
          </p:cNvSpPr>
          <p:nvPr/>
        </p:nvSpPr>
        <p:spPr bwMode="auto">
          <a:xfrm>
            <a:off x="1498724" y="2503264"/>
            <a:ext cx="2511425" cy="339725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Global System Manager</a:t>
            </a: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6070724" y="6022752"/>
            <a:ext cx="2511425" cy="338137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600" b="1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Global System Manager</a:t>
            </a:r>
          </a:p>
        </p:txBody>
      </p:sp>
      <p:sp>
        <p:nvSpPr>
          <p:cNvPr id="19" name="TextBox 4"/>
          <p:cNvSpPr txBox="1">
            <a:spLocks noChangeArrowheads="1"/>
          </p:cNvSpPr>
          <p:nvPr/>
        </p:nvSpPr>
        <p:spPr bwMode="auto">
          <a:xfrm>
            <a:off x="6162799" y="1361852"/>
            <a:ext cx="2640013" cy="33813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600" b="1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Commercial Mgmt. (TSO)</a:t>
            </a: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1498724" y="4135214"/>
            <a:ext cx="2640013" cy="33813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600" b="1" smtClean="0">
                <a:solidFill>
                  <a:schemeClr val="accent3">
                    <a:lumMod val="50000"/>
                  </a:schemeClr>
                </a:solidFill>
                <a:latin typeface="Arial" charset="0"/>
                <a:cs typeface="Arial" charset="0"/>
              </a:rPr>
              <a:t>Commercial Mgmt. (TSO)</a:t>
            </a:r>
          </a:p>
        </p:txBody>
      </p:sp>
      <p:cxnSp>
        <p:nvCxnSpPr>
          <p:cNvPr id="21" name="Straight Connector 4"/>
          <p:cNvCxnSpPr/>
          <p:nvPr/>
        </p:nvCxnSpPr>
        <p:spPr>
          <a:xfrm>
            <a:off x="1366962" y="3216052"/>
            <a:ext cx="71723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18"/>
          <p:cNvCxnSpPr/>
          <p:nvPr/>
        </p:nvCxnSpPr>
        <p:spPr>
          <a:xfrm flipV="1">
            <a:off x="1366962" y="3031902"/>
            <a:ext cx="0" cy="336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1"/>
          <p:cNvCxnSpPr/>
          <p:nvPr/>
        </p:nvCxnSpPr>
        <p:spPr>
          <a:xfrm flipV="1">
            <a:off x="5572249" y="3031902"/>
            <a:ext cx="0" cy="336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000999" y="3031902"/>
            <a:ext cx="0" cy="336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8539287" y="3031902"/>
            <a:ext cx="0" cy="3365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19"/>
          <p:cNvSpPr txBox="1">
            <a:spLocks noChangeArrowheads="1"/>
          </p:cNvSpPr>
          <p:nvPr/>
        </p:nvSpPr>
        <p:spPr bwMode="auto">
          <a:xfrm>
            <a:off x="3048124" y="3044602"/>
            <a:ext cx="1518364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400" b="1" smtClean="0">
                <a:solidFill>
                  <a:srgbClr val="0070C0"/>
                </a:solidFill>
              </a:rPr>
              <a:t>Before Gas Day</a:t>
            </a:r>
            <a:endParaRPr lang="en-US" altLang="pt-PT" sz="1400" b="1">
              <a:solidFill>
                <a:srgbClr val="0070C0"/>
              </a:solidFill>
            </a:endParaRP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5959599" y="3044602"/>
            <a:ext cx="901209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400" b="1" smtClean="0">
                <a:solidFill>
                  <a:srgbClr val="0070C0"/>
                </a:solidFill>
              </a:rPr>
              <a:t>Gas Day</a:t>
            </a:r>
            <a:endParaRPr lang="en-US" altLang="pt-PT" sz="1400" b="1">
              <a:solidFill>
                <a:srgbClr val="0070C0"/>
              </a:solidFill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7083549" y="3044602"/>
            <a:ext cx="1369286" cy="30777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400" b="1" smtClean="0">
                <a:solidFill>
                  <a:srgbClr val="0070C0"/>
                </a:solidFill>
              </a:rPr>
              <a:t>After Gas Day</a:t>
            </a:r>
            <a:endParaRPr lang="en-US" altLang="pt-PT" sz="1400" b="1">
              <a:solidFill>
                <a:srgbClr val="0070C0"/>
              </a:solidFill>
            </a:endParaRPr>
          </a:p>
        </p:txBody>
      </p:sp>
      <p:cxnSp>
        <p:nvCxnSpPr>
          <p:cNvPr id="29" name="Straight Connector 22"/>
          <p:cNvCxnSpPr/>
          <p:nvPr/>
        </p:nvCxnSpPr>
        <p:spPr>
          <a:xfrm>
            <a:off x="1366962" y="2569939"/>
            <a:ext cx="0" cy="1679575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30"/>
          <p:cNvCxnSpPr/>
          <p:nvPr/>
        </p:nvCxnSpPr>
        <p:spPr>
          <a:xfrm>
            <a:off x="7000999" y="2569939"/>
            <a:ext cx="0" cy="157003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1"/>
          <p:cNvCxnSpPr/>
          <p:nvPr/>
        </p:nvCxnSpPr>
        <p:spPr>
          <a:xfrm>
            <a:off x="8539287" y="2569939"/>
            <a:ext cx="0" cy="157003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2"/>
          <p:cNvCxnSpPr/>
          <p:nvPr/>
        </p:nvCxnSpPr>
        <p:spPr>
          <a:xfrm>
            <a:off x="5572249" y="2569939"/>
            <a:ext cx="0" cy="1570038"/>
          </a:xfrm>
          <a:prstGeom prst="line">
            <a:avLst/>
          </a:prstGeom>
          <a:ln>
            <a:prstDash val="sysDot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2"/>
          <p:cNvSpPr txBox="1">
            <a:spLocks noChangeArrowheads="1"/>
          </p:cNvSpPr>
          <p:nvPr/>
        </p:nvSpPr>
        <p:spPr bwMode="auto">
          <a:xfrm>
            <a:off x="179512" y="1196752"/>
            <a:ext cx="2731710" cy="33855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600" b="1" smtClean="0"/>
              <a:t>Until 30</a:t>
            </a:r>
            <a:r>
              <a:rPr lang="en-US" altLang="pt-PT" sz="1600" b="1" baseline="30000" smtClean="0"/>
              <a:t>th</a:t>
            </a:r>
            <a:r>
              <a:rPr lang="en-US" altLang="pt-PT" sz="1600" b="1" smtClean="0"/>
              <a:t> September, 2013</a:t>
            </a:r>
            <a:endParaRPr lang="en-US" altLang="pt-PT" sz="1600" b="1"/>
          </a:p>
        </p:txBody>
      </p:sp>
      <p:sp>
        <p:nvSpPr>
          <p:cNvPr id="34" name="TextBox 26"/>
          <p:cNvSpPr txBox="1"/>
          <p:nvPr/>
        </p:nvSpPr>
        <p:spPr>
          <a:xfrm>
            <a:off x="179512" y="3622452"/>
            <a:ext cx="2714076" cy="3385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1600" b="1" smtClean="0">
                <a:solidFill>
                  <a:schemeClr val="bg1"/>
                </a:solidFill>
              </a:rPr>
              <a:t>As from  1</a:t>
            </a:r>
            <a:r>
              <a:rPr lang="en-US" sz="1600" b="1" baseline="30000" smtClean="0">
                <a:solidFill>
                  <a:schemeClr val="bg1"/>
                </a:solidFill>
              </a:rPr>
              <a:t>st</a:t>
            </a:r>
            <a:r>
              <a:rPr lang="en-US" sz="1600" b="1" smtClean="0">
                <a:solidFill>
                  <a:schemeClr val="bg1"/>
                </a:solidFill>
              </a:rPr>
              <a:t> October, 2013</a:t>
            </a:r>
            <a:endParaRPr lang="en-US" sz="1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Capacity Management</a:t>
            </a:r>
            <a:endParaRPr lang="en-US"/>
          </a:p>
        </p:txBody>
      </p:sp>
      <p:sp>
        <p:nvSpPr>
          <p:cNvPr id="10" name="Marcador de Posição de Conteúdo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smtClean="0"/>
              <a:t>Standard Products offered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9AA1A46A-9D2B-4592-8B92-93302C09764A}" type="datetime1">
              <a:rPr lang="en-US" smtClean="0"/>
              <a:pPr>
                <a:defRPr/>
              </a:pPr>
              <a:t>11/14/2013</a:t>
            </a:fld>
            <a:endParaRPr lang="en-US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ERSE - Entidade Reguladora dos Serviços Energéticos</a:t>
            </a:r>
            <a:endParaRPr lang="en-US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F7C0C1-1F2A-445E-9DDE-F5848F226BA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aphicFrame>
        <p:nvGraphicFramePr>
          <p:cNvPr id="12" name="Table 1"/>
          <p:cNvGraphicFramePr>
            <a:graphicFrameLocks noGrp="1"/>
          </p:cNvGraphicFramePr>
          <p:nvPr/>
        </p:nvGraphicFramePr>
        <p:xfrm>
          <a:off x="611560" y="1340768"/>
          <a:ext cx="7740648" cy="4732340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1712912"/>
                <a:gridCol w="1133475"/>
                <a:gridCol w="1114425"/>
                <a:gridCol w="1114425"/>
                <a:gridCol w="1375303"/>
                <a:gridCol w="1290108"/>
              </a:tblGrid>
              <a:tr h="833032">
                <a:tc>
                  <a:txBody>
                    <a:bodyPr/>
                    <a:lstStyle/>
                    <a:p>
                      <a:r>
                        <a:rPr lang="en-US" sz="1500" noProof="0" dirty="0" smtClean="0"/>
                        <a:t>Products \ Maturity</a:t>
                      </a:r>
                      <a:endParaRPr lang="en-US" sz="1500" noProof="0" dirty="0"/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/>
                        <a:t>Yearly</a:t>
                      </a:r>
                      <a:endParaRPr lang="en-US" sz="1500" noProof="0" dirty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Quarterly</a:t>
                      </a:r>
                      <a:endParaRPr lang="en-US" sz="1500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Monthly</a:t>
                      </a:r>
                      <a:endParaRPr lang="en-US" sz="1500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Daily</a:t>
                      </a:r>
                    </a:p>
                    <a:p>
                      <a:pPr algn="ctr"/>
                      <a:r>
                        <a:rPr lang="en-US" sz="1500" noProof="0" smtClean="0"/>
                        <a:t>(week-ahead)</a:t>
                      </a:r>
                      <a:endParaRPr lang="en-US" sz="1500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Daily</a:t>
                      </a:r>
                    </a:p>
                    <a:p>
                      <a:pPr algn="ctr"/>
                      <a:r>
                        <a:rPr lang="en-US" sz="1500" noProof="0" smtClean="0"/>
                        <a:t>(day-ahead)</a:t>
                      </a:r>
                      <a:endParaRPr lang="en-US" sz="1500" noProof="0"/>
                    </a:p>
                  </a:txBody>
                  <a:tcPr marL="91447" marR="91447" marT="45724" marB="45724" anchor="ctr"/>
                </a:tc>
              </a:tr>
              <a:tr h="540481">
                <a:tc>
                  <a:txBody>
                    <a:bodyPr/>
                    <a:lstStyle/>
                    <a:p>
                      <a:r>
                        <a:rPr lang="en-US" sz="1500" noProof="0" smtClean="0"/>
                        <a:t>S</a:t>
                      </a:r>
                      <a:r>
                        <a:rPr lang="en-US" sz="1500" baseline="0" noProof="0" smtClean="0"/>
                        <a:t>torage of LNG</a:t>
                      </a:r>
                      <a:endParaRPr lang="en-US" sz="1500" noProof="0">
                        <a:solidFill>
                          <a:srgbClr val="FFFF00"/>
                        </a:solidFill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</a:tr>
              <a:tr h="579128">
                <a:tc>
                  <a:txBody>
                    <a:bodyPr/>
                    <a:lstStyle/>
                    <a:p>
                      <a:r>
                        <a:rPr lang="en-US" sz="1500" noProof="0" smtClean="0"/>
                        <a:t>Underground storage</a:t>
                      </a:r>
                      <a:endParaRPr lang="en-US" sz="1500" noProof="0">
                        <a:solidFill>
                          <a:srgbClr val="FFFF00"/>
                        </a:solidFill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</a:tr>
              <a:tr h="540481">
                <a:tc>
                  <a:txBody>
                    <a:bodyPr/>
                    <a:lstStyle/>
                    <a:p>
                      <a:r>
                        <a:rPr lang="en-US" sz="1500" noProof="0" smtClean="0"/>
                        <a:t>Physical IPs (*)</a:t>
                      </a:r>
                      <a:endParaRPr lang="en-US" sz="1500" noProof="0">
                        <a:solidFill>
                          <a:srgbClr val="FFFF00"/>
                        </a:solidFill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</a:tr>
              <a:tr h="579128">
                <a:tc>
                  <a:txBody>
                    <a:bodyPr/>
                    <a:lstStyle/>
                    <a:p>
                      <a:r>
                        <a:rPr lang="en-US" sz="1500" noProof="0" smtClean="0"/>
                        <a:t>Regasification at LNG terminal</a:t>
                      </a:r>
                      <a:endParaRPr lang="en-US" sz="1500" noProof="0">
                        <a:solidFill>
                          <a:srgbClr val="FFFF00"/>
                        </a:solidFill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</a:tr>
              <a:tr h="579128">
                <a:tc>
                  <a:txBody>
                    <a:bodyPr/>
                    <a:lstStyle/>
                    <a:p>
                      <a:r>
                        <a:rPr lang="en-US" sz="1500" noProof="0" smtClean="0"/>
                        <a:t>Backhaul at LNG terminal</a:t>
                      </a:r>
                      <a:endParaRPr lang="en-US" sz="1500" noProof="0">
                        <a:solidFill>
                          <a:srgbClr val="FFFF00"/>
                        </a:solidFill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</a:tr>
              <a:tr h="540481">
                <a:tc>
                  <a:txBody>
                    <a:bodyPr/>
                    <a:lstStyle/>
                    <a:p>
                      <a:r>
                        <a:rPr lang="en-US" sz="1500" noProof="0" smtClean="0"/>
                        <a:t>UGS</a:t>
                      </a:r>
                      <a:r>
                        <a:rPr lang="en-US" sz="1500" baseline="0" noProof="0" smtClean="0"/>
                        <a:t> injection</a:t>
                      </a:r>
                      <a:endParaRPr lang="en-US" sz="1500" noProof="0">
                        <a:solidFill>
                          <a:srgbClr val="FFFF00"/>
                        </a:solidFill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 smtClean="0"/>
                    </a:p>
                  </a:txBody>
                  <a:tcPr marL="91447" marR="91447" marT="45724" marB="45724" anchor="ctr"/>
                </a:tc>
              </a:tr>
              <a:tr h="540481">
                <a:tc>
                  <a:txBody>
                    <a:bodyPr/>
                    <a:lstStyle/>
                    <a:p>
                      <a:r>
                        <a:rPr lang="en-US" sz="1500" noProof="0" smtClean="0"/>
                        <a:t>UGS withdrawal</a:t>
                      </a:r>
                      <a:endParaRPr lang="en-US" sz="1500" noProof="0">
                        <a:solidFill>
                          <a:srgbClr val="FFFF00"/>
                        </a:solidFill>
                      </a:endParaRPr>
                    </a:p>
                  </a:txBody>
                  <a:tcPr marL="91447" marR="91447" marT="45724" marB="45724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smtClean="0"/>
                        <a:t>x</a:t>
                      </a:r>
                      <a:endParaRPr lang="en-US" sz="1500" b="1" noProof="0"/>
                    </a:p>
                  </a:txBody>
                  <a:tcPr marL="91447" marR="91447" marT="45724" marB="4572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/>
                        <a:t>x</a:t>
                      </a:r>
                      <a:endParaRPr lang="en-US" sz="1500" b="1" noProof="0" dirty="0" smtClean="0"/>
                    </a:p>
                  </a:txBody>
                  <a:tcPr marL="91447" marR="91447" marT="45724" marB="45724" anchor="ctr"/>
                </a:tc>
              </a:tr>
            </a:tbl>
          </a:graphicData>
        </a:graphic>
      </p:graphicFrame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301625" y="6224588"/>
            <a:ext cx="572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100">
                <a:latin typeface="Arial" charset="0"/>
                <a:cs typeface="Arial" charset="0"/>
              </a:rPr>
              <a:t>(*) only for unbundled capacity at Valença do Minho and Campo Maior (outside the VIP)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Capacity Management</a:t>
            </a:r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smtClean="0"/>
              <a:t>Calendar for 2013 and beyond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9AA1A46A-9D2B-4592-8B92-93302C09764A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ERSE - Entidade Reguladora dos Serviços Energéticos</a:t>
            </a:r>
            <a:endParaRPr lang="pt-PT" dirty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F7C0C1-1F2A-445E-9DDE-F5848F226BA9}" type="slidenum">
              <a:rPr lang="pt-PT" smtClean="0"/>
              <a:pPr>
                <a:defRPr/>
              </a:pPr>
              <a:t>7</a:t>
            </a:fld>
            <a:endParaRPr lang="pt-PT" dirty="0"/>
          </a:p>
        </p:txBody>
      </p:sp>
      <p:sp>
        <p:nvSpPr>
          <p:cNvPr id="14" name="Rounded Rectangle 23572"/>
          <p:cNvSpPr/>
          <p:nvPr/>
        </p:nvSpPr>
        <p:spPr bwMode="auto">
          <a:xfrm>
            <a:off x="1363663" y="3241675"/>
            <a:ext cx="2887662" cy="3079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Chevron 26"/>
          <p:cNvSpPr/>
          <p:nvPr/>
        </p:nvSpPr>
        <p:spPr>
          <a:xfrm>
            <a:off x="1925638" y="2087563"/>
            <a:ext cx="7035800" cy="682625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ular Callout 66"/>
          <p:cNvSpPr/>
          <p:nvPr/>
        </p:nvSpPr>
        <p:spPr bwMode="auto">
          <a:xfrm>
            <a:off x="7893050" y="3043238"/>
            <a:ext cx="1068388" cy="704850"/>
          </a:xfrm>
          <a:prstGeom prst="wedgeRectCallout">
            <a:avLst>
              <a:gd name="adj1" fmla="val 11548"/>
              <a:gd name="adj2" fmla="val -103792"/>
            </a:avLst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000" b="1">
              <a:solidFill>
                <a:schemeClr val="tx1"/>
              </a:solidFill>
            </a:endParaRPr>
          </a:p>
        </p:txBody>
      </p:sp>
      <p:sp>
        <p:nvSpPr>
          <p:cNvPr id="17" name="Chevron 75"/>
          <p:cNvSpPr/>
          <p:nvPr/>
        </p:nvSpPr>
        <p:spPr>
          <a:xfrm>
            <a:off x="1022350" y="4054475"/>
            <a:ext cx="1109663" cy="684213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76"/>
          <p:cNvSpPr/>
          <p:nvPr/>
        </p:nvSpPr>
        <p:spPr>
          <a:xfrm>
            <a:off x="1985963" y="4054475"/>
            <a:ext cx="1109662" cy="684213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Chevron 4"/>
          <p:cNvSpPr/>
          <p:nvPr/>
        </p:nvSpPr>
        <p:spPr>
          <a:xfrm>
            <a:off x="1009650" y="2087563"/>
            <a:ext cx="1023938" cy="682625"/>
          </a:xfrm>
          <a:prstGeom prst="chevron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215900" y="2114550"/>
            <a:ext cx="762000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pt-PT" b="1">
                <a:latin typeface="Arial" charset="0"/>
                <a:cs typeface="Arial" charset="0"/>
              </a:rPr>
              <a:t>2013/</a:t>
            </a:r>
          </a:p>
          <a:p>
            <a:pPr algn="ctr"/>
            <a:r>
              <a:rPr lang="en-US" altLang="pt-PT" b="1">
                <a:latin typeface="Arial" charset="0"/>
                <a:cs typeface="Arial" charset="0"/>
              </a:rPr>
              <a:t>2014</a:t>
            </a:r>
          </a:p>
        </p:txBody>
      </p:sp>
      <p:sp>
        <p:nvSpPr>
          <p:cNvPr id="21" name="TextBox 4"/>
          <p:cNvSpPr txBox="1">
            <a:spLocks noChangeArrowheads="1"/>
          </p:cNvSpPr>
          <p:nvPr/>
        </p:nvSpPr>
        <p:spPr bwMode="auto">
          <a:xfrm>
            <a:off x="1262063" y="2309813"/>
            <a:ext cx="7254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Jun/Jul</a:t>
            </a:r>
          </a:p>
        </p:txBody>
      </p:sp>
      <p:sp>
        <p:nvSpPr>
          <p:cNvPr id="22" name="Rectangular Callout 2"/>
          <p:cNvSpPr/>
          <p:nvPr/>
        </p:nvSpPr>
        <p:spPr>
          <a:xfrm>
            <a:off x="1262063" y="1200150"/>
            <a:ext cx="835025" cy="703263"/>
          </a:xfrm>
          <a:prstGeom prst="wedgeRectCallout">
            <a:avLst>
              <a:gd name="adj1" fmla="val -7686"/>
              <a:gd name="adj2" fmla="val 103130"/>
            </a:avLst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smtClean="0"/>
              <a:t>(VIP)</a:t>
            </a:r>
          </a:p>
          <a:p>
            <a:pPr algn="ctr">
              <a:defRPr/>
            </a:pPr>
            <a:r>
              <a:rPr lang="en-US" sz="900" b="1" smtClean="0"/>
              <a:t>Y and Q Capacity Auctions</a:t>
            </a:r>
            <a:endParaRPr lang="en-US" sz="900" b="1"/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117475" y="3133725"/>
            <a:ext cx="1079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400" b="1" i="1" smtClean="0"/>
              <a:t>Governing</a:t>
            </a:r>
          </a:p>
          <a:p>
            <a:r>
              <a:rPr lang="en-US" altLang="pt-PT" sz="1400" b="1" i="1" smtClean="0"/>
              <a:t>Reg.</a:t>
            </a:r>
            <a:endParaRPr lang="en-US" altLang="pt-PT" sz="1400" b="1" i="1"/>
          </a:p>
        </p:txBody>
      </p:sp>
      <p:sp>
        <p:nvSpPr>
          <p:cNvPr id="24" name="TextBox 4"/>
          <p:cNvSpPr txBox="1">
            <a:spLocks noChangeArrowheads="1"/>
          </p:cNvSpPr>
          <p:nvPr/>
        </p:nvSpPr>
        <p:spPr bwMode="auto">
          <a:xfrm>
            <a:off x="3132138" y="2309813"/>
            <a:ext cx="11668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31.Jul-06.Sep</a:t>
            </a:r>
          </a:p>
        </p:txBody>
      </p:sp>
      <p:sp>
        <p:nvSpPr>
          <p:cNvPr id="25" name="Rectangular Callout 8"/>
          <p:cNvSpPr/>
          <p:nvPr/>
        </p:nvSpPr>
        <p:spPr bwMode="auto">
          <a:xfrm>
            <a:off x="3347864" y="1200150"/>
            <a:ext cx="704850" cy="704850"/>
          </a:xfrm>
          <a:prstGeom prst="wedgeRectCallout">
            <a:avLst>
              <a:gd name="adj1" fmla="val -11630"/>
              <a:gd name="adj2" fmla="val 10313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smtClean="0"/>
              <a:t>Yearly </a:t>
            </a:r>
          </a:p>
          <a:p>
            <a:pPr algn="ctr">
              <a:defRPr/>
            </a:pPr>
            <a:r>
              <a:rPr lang="en-US" sz="900" b="1" smtClean="0"/>
              <a:t>Capacity Products *</a:t>
            </a:r>
            <a:endParaRPr lang="en-US" sz="900" b="1"/>
          </a:p>
        </p:txBody>
      </p:sp>
      <p:sp>
        <p:nvSpPr>
          <p:cNvPr id="26" name="TextBox 4"/>
          <p:cNvSpPr txBox="1">
            <a:spLocks noChangeArrowheads="1"/>
          </p:cNvSpPr>
          <p:nvPr/>
        </p:nvSpPr>
        <p:spPr bwMode="auto">
          <a:xfrm>
            <a:off x="4960938" y="2309813"/>
            <a:ext cx="9350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06–13.Sep</a:t>
            </a:r>
          </a:p>
        </p:txBody>
      </p:sp>
      <p:sp>
        <p:nvSpPr>
          <p:cNvPr id="27" name="TextBox 4"/>
          <p:cNvSpPr txBox="1">
            <a:spLocks noChangeArrowheads="1"/>
          </p:cNvSpPr>
          <p:nvPr/>
        </p:nvSpPr>
        <p:spPr bwMode="auto">
          <a:xfrm>
            <a:off x="5864225" y="2309813"/>
            <a:ext cx="9874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13 - 20.Sep</a:t>
            </a:r>
          </a:p>
        </p:txBody>
      </p:sp>
      <p:sp>
        <p:nvSpPr>
          <p:cNvPr id="28" name="TextBox 4"/>
          <p:cNvSpPr txBox="1">
            <a:spLocks noChangeArrowheads="1"/>
          </p:cNvSpPr>
          <p:nvPr/>
        </p:nvSpPr>
        <p:spPr bwMode="auto">
          <a:xfrm>
            <a:off x="7589838" y="2201863"/>
            <a:ext cx="12017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30.Sep 2013 -</a:t>
            </a:r>
          </a:p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30.Sep 2014</a:t>
            </a:r>
          </a:p>
        </p:txBody>
      </p:sp>
      <p:sp>
        <p:nvSpPr>
          <p:cNvPr id="29" name="TextBox 4"/>
          <p:cNvSpPr txBox="1">
            <a:spLocks noChangeArrowheads="1"/>
          </p:cNvSpPr>
          <p:nvPr/>
        </p:nvSpPr>
        <p:spPr bwMode="auto">
          <a:xfrm>
            <a:off x="2201863" y="2309813"/>
            <a:ext cx="103028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As from Jul</a:t>
            </a:r>
          </a:p>
        </p:txBody>
      </p:sp>
      <p:sp>
        <p:nvSpPr>
          <p:cNvPr id="30" name="Rectangular Callout 28"/>
          <p:cNvSpPr/>
          <p:nvPr/>
        </p:nvSpPr>
        <p:spPr bwMode="auto">
          <a:xfrm>
            <a:off x="2238375" y="1200150"/>
            <a:ext cx="957263" cy="704850"/>
          </a:xfrm>
          <a:prstGeom prst="wedgeRectCallout">
            <a:avLst>
              <a:gd name="adj1" fmla="val -7686"/>
              <a:gd name="adj2" fmla="val 103130"/>
            </a:avLst>
          </a:prstGeom>
          <a:solidFill>
            <a:srgbClr val="92D05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72000" rIns="72000" anchor="ctr"/>
          <a:lstStyle/>
          <a:p>
            <a:pPr algn="ctr">
              <a:defRPr/>
            </a:pPr>
            <a:r>
              <a:rPr lang="en-US" sz="900" b="1" smtClean="0"/>
              <a:t>(VIP)</a:t>
            </a:r>
          </a:p>
          <a:p>
            <a:pPr algn="ctr">
              <a:defRPr/>
            </a:pPr>
            <a:r>
              <a:rPr lang="en-US" sz="900" b="1" smtClean="0"/>
              <a:t>M and D</a:t>
            </a:r>
          </a:p>
          <a:p>
            <a:pPr algn="ctr">
              <a:defRPr/>
            </a:pPr>
            <a:r>
              <a:rPr lang="en-US" sz="900" b="1" smtClean="0"/>
              <a:t>Cap. Allocation (FCFS)</a:t>
            </a:r>
            <a:endParaRPr lang="en-US" sz="900" b="1"/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2503012" y="3241675"/>
            <a:ext cx="610552" cy="3077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pt-PT" sz="1400" i="1" smtClean="0"/>
              <a:t>MPAI</a:t>
            </a:r>
            <a:endParaRPr lang="en-US" altLang="pt-PT" sz="1400" i="1"/>
          </a:p>
        </p:txBody>
      </p:sp>
      <p:sp>
        <p:nvSpPr>
          <p:cNvPr id="32" name="Rounded Rectangle 104"/>
          <p:cNvSpPr/>
          <p:nvPr/>
        </p:nvSpPr>
        <p:spPr bwMode="auto">
          <a:xfrm>
            <a:off x="4384675" y="3241675"/>
            <a:ext cx="3148013" cy="3079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extBox 34"/>
          <p:cNvSpPr txBox="1">
            <a:spLocks noChangeArrowheads="1"/>
          </p:cNvSpPr>
          <p:nvPr/>
        </p:nvSpPr>
        <p:spPr bwMode="auto">
          <a:xfrm>
            <a:off x="5537733" y="3241675"/>
            <a:ext cx="841898" cy="3077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pt-PT" sz="1400" i="1" smtClean="0"/>
              <a:t>MPGTG</a:t>
            </a:r>
            <a:endParaRPr lang="en-US" altLang="pt-PT" sz="1400" i="1"/>
          </a:p>
        </p:txBody>
      </p:sp>
      <p:sp>
        <p:nvSpPr>
          <p:cNvPr id="34" name="Chevron 51"/>
          <p:cNvSpPr/>
          <p:nvPr/>
        </p:nvSpPr>
        <p:spPr>
          <a:xfrm>
            <a:off x="2936875" y="4054475"/>
            <a:ext cx="6024563" cy="684213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215900" y="4083050"/>
            <a:ext cx="7620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pt-PT" b="1">
                <a:latin typeface="Arial" charset="0"/>
                <a:cs typeface="Arial" charset="0"/>
              </a:rPr>
              <a:t>2014/</a:t>
            </a:r>
          </a:p>
          <a:p>
            <a:pPr algn="ctr"/>
            <a:r>
              <a:rPr lang="en-US" altLang="pt-PT" b="1"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1363663" y="4276725"/>
            <a:ext cx="457200" cy="27622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Mar</a:t>
            </a:r>
          </a:p>
        </p:txBody>
      </p:sp>
      <p:sp>
        <p:nvSpPr>
          <p:cNvPr id="37" name="Rectangular Callout 55"/>
          <p:cNvSpPr/>
          <p:nvPr/>
        </p:nvSpPr>
        <p:spPr>
          <a:xfrm>
            <a:off x="1216025" y="4959350"/>
            <a:ext cx="835025" cy="703263"/>
          </a:xfrm>
          <a:prstGeom prst="wedgeRectCallout">
            <a:avLst>
              <a:gd name="adj1" fmla="val -7687"/>
              <a:gd name="adj2" fmla="val -115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Yearly Capacity Auctions</a:t>
            </a:r>
            <a:endParaRPr lang="en-US" sz="1000" b="1"/>
          </a:p>
        </p:txBody>
      </p:sp>
      <p:sp>
        <p:nvSpPr>
          <p:cNvPr id="38" name="Rectangular Callout 60"/>
          <p:cNvSpPr/>
          <p:nvPr/>
        </p:nvSpPr>
        <p:spPr bwMode="auto">
          <a:xfrm>
            <a:off x="4283968" y="4957763"/>
            <a:ext cx="1035745" cy="704850"/>
          </a:xfrm>
          <a:prstGeom prst="wedgeRectCallout">
            <a:avLst>
              <a:gd name="adj1" fmla="val -12637"/>
              <a:gd name="adj2" fmla="val -1065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/>
              <a:t>Yearly</a:t>
            </a:r>
          </a:p>
          <a:p>
            <a:pPr algn="ctr">
              <a:defRPr/>
            </a:pPr>
            <a:r>
              <a:rPr lang="en-US" sz="1000" b="1" dirty="0" smtClean="0"/>
              <a:t>Consumption Forecast</a:t>
            </a:r>
            <a:endParaRPr lang="en-US" sz="1000" b="1" dirty="0"/>
          </a:p>
        </p:txBody>
      </p: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4479925" y="4267200"/>
            <a:ext cx="595313" cy="27781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3.Sep</a:t>
            </a: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5367338" y="4267200"/>
            <a:ext cx="985837" cy="27622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16 - 23.Sep</a:t>
            </a:r>
          </a:p>
        </p:txBody>
      </p:sp>
      <p:sp>
        <p:nvSpPr>
          <p:cNvPr id="41" name="Rectangular Callout 123"/>
          <p:cNvSpPr/>
          <p:nvPr/>
        </p:nvSpPr>
        <p:spPr bwMode="auto">
          <a:xfrm>
            <a:off x="7893050" y="3052763"/>
            <a:ext cx="1068388" cy="704850"/>
          </a:xfrm>
          <a:prstGeom prst="wedgeRectCallout">
            <a:avLst>
              <a:gd name="adj1" fmla="val 13209"/>
              <a:gd name="adj2" fmla="val 110774"/>
            </a:avLst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>
                <a:solidFill>
                  <a:schemeClr val="tx1"/>
                </a:solidFill>
              </a:rPr>
              <a:t>Daily</a:t>
            </a:r>
          </a:p>
          <a:p>
            <a:pPr algn="ctr">
              <a:defRPr/>
            </a:pPr>
            <a:r>
              <a:rPr lang="en-US" sz="1000" b="1" smtClean="0">
                <a:solidFill>
                  <a:schemeClr val="tx1"/>
                </a:solidFill>
              </a:rPr>
              <a:t>Capacity</a:t>
            </a:r>
          </a:p>
          <a:p>
            <a:pPr algn="ctr">
              <a:defRPr/>
            </a:pPr>
            <a:r>
              <a:rPr lang="en-US" sz="1000" b="1" smtClean="0">
                <a:solidFill>
                  <a:schemeClr val="tx1"/>
                </a:solidFill>
              </a:rPr>
              <a:t>(Re)-Nomination</a:t>
            </a:r>
            <a:endParaRPr lang="en-US" sz="1000" b="1">
              <a:solidFill>
                <a:schemeClr val="tx1"/>
              </a:solidFill>
            </a:endParaRPr>
          </a:p>
        </p:txBody>
      </p:sp>
      <p:sp>
        <p:nvSpPr>
          <p:cNvPr id="42" name="Rectangular Callout 64"/>
          <p:cNvSpPr/>
          <p:nvPr/>
        </p:nvSpPr>
        <p:spPr bwMode="auto">
          <a:xfrm>
            <a:off x="5457825" y="4948238"/>
            <a:ext cx="908050" cy="704850"/>
          </a:xfrm>
          <a:prstGeom prst="wedgeRectCallout">
            <a:avLst>
              <a:gd name="adj1" fmla="val -10675"/>
              <a:gd name="adj2" fmla="val -1078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Yearly  and Monthly Utilization</a:t>
            </a:r>
          </a:p>
          <a:p>
            <a:pPr algn="ctr">
              <a:defRPr/>
            </a:pPr>
            <a:r>
              <a:rPr lang="en-US" sz="1000" b="1" smtClean="0"/>
              <a:t>Forecast</a:t>
            </a:r>
            <a:endParaRPr lang="en-US" sz="1000" b="1"/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7589838" y="4168775"/>
            <a:ext cx="1157287" cy="461963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30.Sep 2014 -</a:t>
            </a:r>
          </a:p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30.Sep …</a:t>
            </a: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2405063" y="4278313"/>
            <a:ext cx="458787" cy="277812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Jun</a:t>
            </a:r>
          </a:p>
        </p:txBody>
      </p:sp>
      <p:sp>
        <p:nvSpPr>
          <p:cNvPr id="45" name="Rectangular Callout 70"/>
          <p:cNvSpPr/>
          <p:nvPr/>
        </p:nvSpPr>
        <p:spPr bwMode="auto">
          <a:xfrm>
            <a:off x="2241550" y="4959350"/>
            <a:ext cx="876300" cy="704850"/>
          </a:xfrm>
          <a:prstGeom prst="wedgeRectCallout">
            <a:avLst>
              <a:gd name="adj1" fmla="val -9793"/>
              <a:gd name="adj2" fmla="val -1065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Quarterly Capacity Auctions</a:t>
            </a:r>
            <a:endParaRPr lang="en-US" sz="1000" b="1"/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3251200" y="4260850"/>
            <a:ext cx="1133475" cy="27622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As from Sep</a:t>
            </a:r>
          </a:p>
        </p:txBody>
      </p:sp>
      <p:sp>
        <p:nvSpPr>
          <p:cNvPr id="47" name="Rectangular Callout 73"/>
          <p:cNvSpPr/>
          <p:nvPr/>
        </p:nvSpPr>
        <p:spPr bwMode="auto">
          <a:xfrm>
            <a:off x="3287713" y="4957763"/>
            <a:ext cx="849312" cy="704850"/>
          </a:xfrm>
          <a:prstGeom prst="wedgeRectCallout">
            <a:avLst>
              <a:gd name="adj1" fmla="val -6684"/>
              <a:gd name="adj2" fmla="val -11313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Rolling Monthly Capacity Auctions</a:t>
            </a:r>
            <a:endParaRPr lang="en-US" sz="1000" b="1"/>
          </a:p>
        </p:txBody>
      </p:sp>
      <p:sp>
        <p:nvSpPr>
          <p:cNvPr id="48" name="Rectangular Callout 78"/>
          <p:cNvSpPr/>
          <p:nvPr/>
        </p:nvSpPr>
        <p:spPr>
          <a:xfrm>
            <a:off x="7248525" y="4930775"/>
            <a:ext cx="850900" cy="704850"/>
          </a:xfrm>
          <a:prstGeom prst="wedgeRectCallout">
            <a:avLst>
              <a:gd name="adj1" fmla="val -169"/>
              <a:gd name="adj2" fmla="val -10657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Rolling Day-Ahead Capacity Auctions</a:t>
            </a:r>
            <a:endParaRPr lang="en-US" sz="1000" b="1"/>
          </a:p>
        </p:txBody>
      </p:sp>
      <p:cxnSp>
        <p:nvCxnSpPr>
          <p:cNvPr id="49" name="Straight Arrow Connector 111"/>
          <p:cNvCxnSpPr/>
          <p:nvPr/>
        </p:nvCxnSpPr>
        <p:spPr>
          <a:xfrm flipV="1">
            <a:off x="1592263" y="3549650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114"/>
          <p:cNvCxnSpPr/>
          <p:nvPr/>
        </p:nvCxnSpPr>
        <p:spPr>
          <a:xfrm flipV="1">
            <a:off x="5842000" y="3549650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79"/>
          <p:cNvCxnSpPr/>
          <p:nvPr/>
        </p:nvCxnSpPr>
        <p:spPr>
          <a:xfrm flipV="1">
            <a:off x="2633663" y="3549650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81"/>
          <p:cNvCxnSpPr/>
          <p:nvPr/>
        </p:nvCxnSpPr>
        <p:spPr>
          <a:xfrm flipV="1">
            <a:off x="4752975" y="3549650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3" name="Straight Arrow Connector 82"/>
          <p:cNvCxnSpPr/>
          <p:nvPr/>
        </p:nvCxnSpPr>
        <p:spPr>
          <a:xfrm>
            <a:off x="4508500" y="2663825"/>
            <a:ext cx="0" cy="566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Straight Arrow Connector 83"/>
          <p:cNvCxnSpPr/>
          <p:nvPr/>
        </p:nvCxnSpPr>
        <p:spPr>
          <a:xfrm>
            <a:off x="1592263" y="2663825"/>
            <a:ext cx="0" cy="566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5" name="Straight Arrow Connector 84"/>
          <p:cNvCxnSpPr/>
          <p:nvPr/>
        </p:nvCxnSpPr>
        <p:spPr>
          <a:xfrm>
            <a:off x="2717800" y="2663825"/>
            <a:ext cx="0" cy="566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6" name="Straight Arrow Connector 86"/>
          <p:cNvCxnSpPr/>
          <p:nvPr/>
        </p:nvCxnSpPr>
        <p:spPr>
          <a:xfrm>
            <a:off x="7226300" y="2663825"/>
            <a:ext cx="0" cy="566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ectangle 91"/>
          <p:cNvSpPr/>
          <p:nvPr/>
        </p:nvSpPr>
        <p:spPr>
          <a:xfrm>
            <a:off x="7893050" y="3059113"/>
            <a:ext cx="1076325" cy="709612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cxnSp>
        <p:nvCxnSpPr>
          <p:cNvPr id="58" name="Elbow Connector 10"/>
          <p:cNvCxnSpPr/>
          <p:nvPr/>
        </p:nvCxnSpPr>
        <p:spPr>
          <a:xfrm rot="16200000" flipV="1">
            <a:off x="5874544" y="1632744"/>
            <a:ext cx="620712" cy="4451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Rectangle 19"/>
          <p:cNvSpPr/>
          <p:nvPr/>
        </p:nvSpPr>
        <p:spPr>
          <a:xfrm>
            <a:off x="3182938" y="3241675"/>
            <a:ext cx="954087" cy="3063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0" name="TextBox 19"/>
          <p:cNvSpPr txBox="1">
            <a:spLocks noChangeArrowheads="1"/>
          </p:cNvSpPr>
          <p:nvPr/>
        </p:nvSpPr>
        <p:spPr bwMode="auto">
          <a:xfrm>
            <a:off x="222250" y="6245225"/>
            <a:ext cx="71882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PT" altLang="pt-PT" sz="1100" b="1"/>
              <a:t>* This activity includes the publication of available capacity, the auction and the final allocation of capacity to shippers</a:t>
            </a:r>
          </a:p>
        </p:txBody>
      </p:sp>
      <p:sp>
        <p:nvSpPr>
          <p:cNvPr id="61" name="Rectangular Callout 56"/>
          <p:cNvSpPr/>
          <p:nvPr/>
        </p:nvSpPr>
        <p:spPr bwMode="auto">
          <a:xfrm>
            <a:off x="5076825" y="1200150"/>
            <a:ext cx="703263" cy="704850"/>
          </a:xfrm>
          <a:prstGeom prst="wedgeRectCallout">
            <a:avLst>
              <a:gd name="adj1" fmla="val -11630"/>
              <a:gd name="adj2" fmla="val 10313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smtClean="0"/>
              <a:t>Quarterly</a:t>
            </a:r>
          </a:p>
          <a:p>
            <a:pPr algn="ctr">
              <a:defRPr/>
            </a:pPr>
            <a:r>
              <a:rPr lang="en-US" sz="900" b="1" smtClean="0"/>
              <a:t>Capacity Products *</a:t>
            </a:r>
            <a:endParaRPr lang="en-US" sz="900" b="1"/>
          </a:p>
        </p:txBody>
      </p:sp>
      <p:sp>
        <p:nvSpPr>
          <p:cNvPr id="62" name="TextBox 4"/>
          <p:cNvSpPr txBox="1">
            <a:spLocks noChangeArrowheads="1"/>
          </p:cNvSpPr>
          <p:nvPr/>
        </p:nvSpPr>
        <p:spPr bwMode="auto">
          <a:xfrm>
            <a:off x="4310063" y="2309813"/>
            <a:ext cx="59531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3.Sep</a:t>
            </a:r>
          </a:p>
        </p:txBody>
      </p:sp>
      <p:sp>
        <p:nvSpPr>
          <p:cNvPr id="63" name="Rectangular Callout 58"/>
          <p:cNvSpPr/>
          <p:nvPr/>
        </p:nvSpPr>
        <p:spPr bwMode="auto">
          <a:xfrm>
            <a:off x="4139952" y="1200150"/>
            <a:ext cx="864097" cy="704850"/>
          </a:xfrm>
          <a:prstGeom prst="wedgeRectCallout">
            <a:avLst>
              <a:gd name="adj1" fmla="val -11630"/>
              <a:gd name="adj2" fmla="val 10313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 b="1" dirty="0" smtClean="0"/>
              <a:t>Yearly Consumption Forecast</a:t>
            </a:r>
            <a:endParaRPr lang="en-US" sz="900" b="1" dirty="0"/>
          </a:p>
        </p:txBody>
      </p:sp>
      <p:sp>
        <p:nvSpPr>
          <p:cNvPr id="64" name="Rectangular Callout 59"/>
          <p:cNvSpPr/>
          <p:nvPr/>
        </p:nvSpPr>
        <p:spPr bwMode="auto">
          <a:xfrm>
            <a:off x="6024563" y="1200150"/>
            <a:ext cx="703262" cy="704850"/>
          </a:xfrm>
          <a:prstGeom prst="wedgeRectCallout">
            <a:avLst>
              <a:gd name="adj1" fmla="val -11630"/>
              <a:gd name="adj2" fmla="val 10313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smtClean="0"/>
              <a:t>Monthly</a:t>
            </a:r>
          </a:p>
          <a:p>
            <a:pPr algn="ctr">
              <a:defRPr/>
            </a:pPr>
            <a:r>
              <a:rPr lang="en-US" sz="900" b="1" smtClean="0"/>
              <a:t>Capacity Products *</a:t>
            </a:r>
            <a:endParaRPr lang="en-US" sz="900" b="1"/>
          </a:p>
        </p:txBody>
      </p:sp>
      <p:sp>
        <p:nvSpPr>
          <p:cNvPr id="65" name="TextBox 4"/>
          <p:cNvSpPr txBox="1">
            <a:spLocks noChangeArrowheads="1"/>
          </p:cNvSpPr>
          <p:nvPr/>
        </p:nvSpPr>
        <p:spPr bwMode="auto">
          <a:xfrm>
            <a:off x="6851650" y="2309813"/>
            <a:ext cx="679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23.Sep</a:t>
            </a:r>
          </a:p>
        </p:txBody>
      </p:sp>
      <p:sp>
        <p:nvSpPr>
          <p:cNvPr id="66" name="Rectangular Callout 65"/>
          <p:cNvSpPr/>
          <p:nvPr/>
        </p:nvSpPr>
        <p:spPr bwMode="auto">
          <a:xfrm>
            <a:off x="6908800" y="1200150"/>
            <a:ext cx="681038" cy="704850"/>
          </a:xfrm>
          <a:prstGeom prst="wedgeRectCallout">
            <a:avLst>
              <a:gd name="adj1" fmla="val -11630"/>
              <a:gd name="adj2" fmla="val 103130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en-US" sz="900" b="1" smtClean="0"/>
              <a:t>Y and M Utilization Forecast</a:t>
            </a:r>
            <a:endParaRPr lang="en-US" sz="900" b="1"/>
          </a:p>
        </p:txBody>
      </p:sp>
      <p:cxnSp>
        <p:nvCxnSpPr>
          <p:cNvPr id="67" name="Straight Arrow Connector 68"/>
          <p:cNvCxnSpPr/>
          <p:nvPr/>
        </p:nvCxnSpPr>
        <p:spPr>
          <a:xfrm>
            <a:off x="3449638" y="2663825"/>
            <a:ext cx="0" cy="5667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8" name="Straight Arrow Connector 71"/>
          <p:cNvCxnSpPr/>
          <p:nvPr/>
        </p:nvCxnSpPr>
        <p:spPr>
          <a:xfrm flipV="1">
            <a:off x="3636963" y="3549650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69" name="Elbow Connector 74"/>
          <p:cNvCxnSpPr>
            <a:stCxn id="26" idx="2"/>
            <a:endCxn id="70" idx="0"/>
          </p:cNvCxnSpPr>
          <p:nvPr/>
        </p:nvCxnSpPr>
        <p:spPr>
          <a:xfrm rot="5400000">
            <a:off x="4323557" y="2134394"/>
            <a:ext cx="654050" cy="1557337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0" name="Rectangle 77"/>
          <p:cNvSpPr/>
          <p:nvPr/>
        </p:nvSpPr>
        <p:spPr>
          <a:xfrm>
            <a:off x="3395663" y="3240088"/>
            <a:ext cx="954087" cy="3079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" name="Rectangular Callout 80"/>
          <p:cNvSpPr/>
          <p:nvPr/>
        </p:nvSpPr>
        <p:spPr>
          <a:xfrm>
            <a:off x="7826375" y="1200150"/>
            <a:ext cx="850900" cy="704850"/>
          </a:xfrm>
          <a:prstGeom prst="wedgeRectCallout">
            <a:avLst>
              <a:gd name="adj1" fmla="val -10915"/>
              <a:gd name="adj2" fmla="val 9061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900" b="1" smtClean="0"/>
              <a:t>Rolling Day-Ahead Capacity Auctions</a:t>
            </a:r>
            <a:endParaRPr lang="en-US" sz="900" b="1"/>
          </a:p>
        </p:txBody>
      </p:sp>
      <p:cxnSp>
        <p:nvCxnSpPr>
          <p:cNvPr id="72" name="Straight Connector 23552"/>
          <p:cNvCxnSpPr>
            <a:stCxn id="27" idx="2"/>
          </p:cNvCxnSpPr>
          <p:nvPr/>
        </p:nvCxnSpPr>
        <p:spPr>
          <a:xfrm>
            <a:off x="6357938" y="2586038"/>
            <a:ext cx="4762" cy="327025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3" name="Straight Connector 90"/>
          <p:cNvCxnSpPr/>
          <p:nvPr/>
        </p:nvCxnSpPr>
        <p:spPr>
          <a:xfrm>
            <a:off x="8104188" y="2663825"/>
            <a:ext cx="0" cy="249238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74" name="Straight Connector 87"/>
          <p:cNvCxnSpPr/>
          <p:nvPr/>
        </p:nvCxnSpPr>
        <p:spPr>
          <a:xfrm>
            <a:off x="5413375" y="2913063"/>
            <a:ext cx="2690813" cy="0"/>
          </a:xfrm>
          <a:prstGeom prst="line">
            <a:avLst/>
          </a:prstGeom>
          <a:ln w="38100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Capacity Management</a:t>
            </a:r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dirty="0" smtClean="0"/>
              <a:t>Calendar for 2014 and beyond</a:t>
            </a:r>
            <a:endParaRPr lang="en-US" dirty="0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9AA1A46A-9D2B-4592-8B92-93302C09764A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ERSE - Entidade Reguladora dos Serviços Energéticos</a:t>
            </a:r>
            <a:endParaRPr lang="pt-PT" dirty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F7C0C1-1F2A-445E-9DDE-F5848F226BA9}" type="slidenum">
              <a:rPr lang="pt-PT" smtClean="0"/>
              <a:pPr>
                <a:defRPr/>
              </a:pPr>
              <a:t>8</a:t>
            </a:fld>
            <a:endParaRPr lang="pt-PT" dirty="0"/>
          </a:p>
        </p:txBody>
      </p:sp>
      <p:sp>
        <p:nvSpPr>
          <p:cNvPr id="14" name="Rounded Rectangle 23572"/>
          <p:cNvSpPr/>
          <p:nvPr/>
        </p:nvSpPr>
        <p:spPr bwMode="auto">
          <a:xfrm>
            <a:off x="1403648" y="2132856"/>
            <a:ext cx="2887662" cy="3079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Chevron 75"/>
          <p:cNvSpPr/>
          <p:nvPr/>
        </p:nvSpPr>
        <p:spPr>
          <a:xfrm>
            <a:off x="1062335" y="2945656"/>
            <a:ext cx="1109663" cy="684213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hevron 76"/>
          <p:cNvSpPr/>
          <p:nvPr/>
        </p:nvSpPr>
        <p:spPr>
          <a:xfrm>
            <a:off x="2025948" y="2945656"/>
            <a:ext cx="1109662" cy="684213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TextBox 19"/>
          <p:cNvSpPr txBox="1">
            <a:spLocks noChangeArrowheads="1"/>
          </p:cNvSpPr>
          <p:nvPr/>
        </p:nvSpPr>
        <p:spPr bwMode="auto">
          <a:xfrm>
            <a:off x="157460" y="2024906"/>
            <a:ext cx="10791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pt-PT" sz="1400" b="1" i="1" dirty="0" smtClean="0"/>
              <a:t>Governing</a:t>
            </a:r>
          </a:p>
          <a:p>
            <a:r>
              <a:rPr lang="en-US" altLang="pt-PT" sz="1400" b="1" i="1" dirty="0" smtClean="0"/>
              <a:t>Reg.</a:t>
            </a:r>
            <a:endParaRPr lang="en-US" altLang="pt-PT" sz="1400" b="1" i="1" dirty="0"/>
          </a:p>
        </p:txBody>
      </p:sp>
      <p:sp>
        <p:nvSpPr>
          <p:cNvPr id="31" name="TextBox 33"/>
          <p:cNvSpPr txBox="1">
            <a:spLocks noChangeArrowheads="1"/>
          </p:cNvSpPr>
          <p:nvPr/>
        </p:nvSpPr>
        <p:spPr bwMode="auto">
          <a:xfrm>
            <a:off x="2542997" y="2132856"/>
            <a:ext cx="610552" cy="3077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pt-PT" sz="1400" i="1" smtClean="0"/>
              <a:t>MPAI</a:t>
            </a:r>
            <a:endParaRPr lang="en-US" altLang="pt-PT" sz="1400" i="1"/>
          </a:p>
        </p:txBody>
      </p:sp>
      <p:sp>
        <p:nvSpPr>
          <p:cNvPr id="32" name="Rounded Rectangle 104"/>
          <p:cNvSpPr/>
          <p:nvPr/>
        </p:nvSpPr>
        <p:spPr bwMode="auto">
          <a:xfrm>
            <a:off x="4424660" y="2132856"/>
            <a:ext cx="3148013" cy="307975"/>
          </a:xfrm>
          <a:prstGeom prst="roundRect">
            <a:avLst/>
          </a:prstGeom>
          <a:solidFill>
            <a:schemeClr val="bg1">
              <a:lumMod val="85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TextBox 34"/>
          <p:cNvSpPr txBox="1">
            <a:spLocks noChangeArrowheads="1"/>
          </p:cNvSpPr>
          <p:nvPr/>
        </p:nvSpPr>
        <p:spPr bwMode="auto">
          <a:xfrm>
            <a:off x="5577718" y="2132856"/>
            <a:ext cx="841898" cy="307777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altLang="pt-PT" sz="1400" i="1" smtClean="0"/>
              <a:t>MPGTG</a:t>
            </a:r>
            <a:endParaRPr lang="en-US" altLang="pt-PT" sz="1400" i="1"/>
          </a:p>
        </p:txBody>
      </p:sp>
      <p:sp>
        <p:nvSpPr>
          <p:cNvPr id="34" name="Chevron 51"/>
          <p:cNvSpPr/>
          <p:nvPr/>
        </p:nvSpPr>
        <p:spPr>
          <a:xfrm>
            <a:off x="2976860" y="2945656"/>
            <a:ext cx="6024563" cy="684213"/>
          </a:xfrm>
          <a:prstGeom prst="chevron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5" name="TextBox 4"/>
          <p:cNvSpPr txBox="1">
            <a:spLocks noChangeArrowheads="1"/>
          </p:cNvSpPr>
          <p:nvPr/>
        </p:nvSpPr>
        <p:spPr bwMode="auto">
          <a:xfrm>
            <a:off x="255885" y="2974231"/>
            <a:ext cx="762000" cy="646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en-US" altLang="pt-PT" b="1" dirty="0">
                <a:latin typeface="Arial" charset="0"/>
                <a:cs typeface="Arial" charset="0"/>
              </a:rPr>
              <a:t>2014/</a:t>
            </a:r>
          </a:p>
          <a:p>
            <a:pPr algn="ctr"/>
            <a:r>
              <a:rPr lang="en-US" altLang="pt-PT" b="1" dirty="0">
                <a:latin typeface="Arial" charset="0"/>
                <a:cs typeface="Arial" charset="0"/>
              </a:rPr>
              <a:t>…</a:t>
            </a:r>
          </a:p>
        </p:txBody>
      </p:sp>
      <p:sp>
        <p:nvSpPr>
          <p:cNvPr id="36" name="TextBox 4"/>
          <p:cNvSpPr txBox="1">
            <a:spLocks noChangeArrowheads="1"/>
          </p:cNvSpPr>
          <p:nvPr/>
        </p:nvSpPr>
        <p:spPr bwMode="auto">
          <a:xfrm>
            <a:off x="1403648" y="3167906"/>
            <a:ext cx="457200" cy="27622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Mar</a:t>
            </a:r>
          </a:p>
        </p:txBody>
      </p:sp>
      <p:sp>
        <p:nvSpPr>
          <p:cNvPr id="37" name="Rectangular Callout 55"/>
          <p:cNvSpPr/>
          <p:nvPr/>
        </p:nvSpPr>
        <p:spPr>
          <a:xfrm>
            <a:off x="1256010" y="3850531"/>
            <a:ext cx="835025" cy="703263"/>
          </a:xfrm>
          <a:prstGeom prst="wedgeRectCallout">
            <a:avLst>
              <a:gd name="adj1" fmla="val -7687"/>
              <a:gd name="adj2" fmla="val -11575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Yearly Capacity Auctions</a:t>
            </a:r>
            <a:endParaRPr lang="en-US" sz="1000" b="1"/>
          </a:p>
        </p:txBody>
      </p:sp>
      <p:sp>
        <p:nvSpPr>
          <p:cNvPr id="38" name="Rectangular Callout 60"/>
          <p:cNvSpPr/>
          <p:nvPr/>
        </p:nvSpPr>
        <p:spPr bwMode="auto">
          <a:xfrm>
            <a:off x="4323953" y="3848944"/>
            <a:ext cx="1035745" cy="704850"/>
          </a:xfrm>
          <a:prstGeom prst="wedgeRectCallout">
            <a:avLst>
              <a:gd name="adj1" fmla="val -12637"/>
              <a:gd name="adj2" fmla="val -10657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dirty="0" smtClean="0"/>
              <a:t>Yearly</a:t>
            </a:r>
          </a:p>
          <a:p>
            <a:pPr algn="ctr">
              <a:defRPr/>
            </a:pPr>
            <a:r>
              <a:rPr lang="en-US" sz="1000" b="1" dirty="0" smtClean="0"/>
              <a:t>Consumption Forecast</a:t>
            </a:r>
            <a:endParaRPr lang="en-US" sz="1000" b="1" dirty="0"/>
          </a:p>
        </p:txBody>
      </p:sp>
      <p:sp>
        <p:nvSpPr>
          <p:cNvPr id="39" name="TextBox 4"/>
          <p:cNvSpPr txBox="1">
            <a:spLocks noChangeArrowheads="1"/>
          </p:cNvSpPr>
          <p:nvPr/>
        </p:nvSpPr>
        <p:spPr bwMode="auto">
          <a:xfrm>
            <a:off x="4519910" y="3158381"/>
            <a:ext cx="595313" cy="277813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3.Sep</a:t>
            </a:r>
          </a:p>
        </p:txBody>
      </p:sp>
      <p:sp>
        <p:nvSpPr>
          <p:cNvPr id="40" name="TextBox 4"/>
          <p:cNvSpPr txBox="1">
            <a:spLocks noChangeArrowheads="1"/>
          </p:cNvSpPr>
          <p:nvPr/>
        </p:nvSpPr>
        <p:spPr bwMode="auto">
          <a:xfrm>
            <a:off x="5407323" y="3158381"/>
            <a:ext cx="985837" cy="276225"/>
          </a:xfrm>
          <a:prstGeom prst="rect">
            <a:avLst/>
          </a:prstGeom>
          <a:ln/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16 - 23.Sep</a:t>
            </a:r>
          </a:p>
        </p:txBody>
      </p:sp>
      <p:sp>
        <p:nvSpPr>
          <p:cNvPr id="41" name="Rectangular Callout 123"/>
          <p:cNvSpPr/>
          <p:nvPr/>
        </p:nvSpPr>
        <p:spPr bwMode="auto">
          <a:xfrm>
            <a:off x="7933035" y="1943944"/>
            <a:ext cx="1068388" cy="704850"/>
          </a:xfrm>
          <a:prstGeom prst="wedgeRectCallout">
            <a:avLst>
              <a:gd name="adj1" fmla="val 13209"/>
              <a:gd name="adj2" fmla="val 110774"/>
            </a:avLst>
          </a:prstGeom>
          <a:ln w="28575"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>
                <a:solidFill>
                  <a:schemeClr val="tx1"/>
                </a:solidFill>
              </a:rPr>
              <a:t>Daily</a:t>
            </a:r>
          </a:p>
          <a:p>
            <a:pPr algn="ctr">
              <a:defRPr/>
            </a:pPr>
            <a:r>
              <a:rPr lang="en-US" sz="1000" b="1" smtClean="0">
                <a:solidFill>
                  <a:schemeClr val="tx1"/>
                </a:solidFill>
              </a:rPr>
              <a:t>Capacity</a:t>
            </a:r>
          </a:p>
          <a:p>
            <a:pPr algn="ctr">
              <a:defRPr/>
            </a:pPr>
            <a:r>
              <a:rPr lang="en-US" sz="1000" b="1" smtClean="0">
                <a:solidFill>
                  <a:schemeClr val="tx1"/>
                </a:solidFill>
              </a:rPr>
              <a:t>(Re)-Nomination</a:t>
            </a:r>
            <a:endParaRPr lang="en-US" sz="1000" b="1">
              <a:solidFill>
                <a:schemeClr val="tx1"/>
              </a:solidFill>
            </a:endParaRPr>
          </a:p>
        </p:txBody>
      </p:sp>
      <p:sp>
        <p:nvSpPr>
          <p:cNvPr id="42" name="Rectangular Callout 64"/>
          <p:cNvSpPr/>
          <p:nvPr/>
        </p:nvSpPr>
        <p:spPr bwMode="auto">
          <a:xfrm>
            <a:off x="5497810" y="3839419"/>
            <a:ext cx="908050" cy="704850"/>
          </a:xfrm>
          <a:prstGeom prst="wedgeRectCallout">
            <a:avLst>
              <a:gd name="adj1" fmla="val -10675"/>
              <a:gd name="adj2" fmla="val -107888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Yearly  and Monthly Utilization</a:t>
            </a:r>
          </a:p>
          <a:p>
            <a:pPr algn="ctr">
              <a:defRPr/>
            </a:pPr>
            <a:r>
              <a:rPr lang="en-US" sz="1000" b="1" smtClean="0"/>
              <a:t>Forecast</a:t>
            </a:r>
            <a:endParaRPr lang="en-US" sz="1000" b="1"/>
          </a:p>
        </p:txBody>
      </p:sp>
      <p:sp>
        <p:nvSpPr>
          <p:cNvPr id="43" name="TextBox 4"/>
          <p:cNvSpPr txBox="1">
            <a:spLocks noChangeArrowheads="1"/>
          </p:cNvSpPr>
          <p:nvPr/>
        </p:nvSpPr>
        <p:spPr bwMode="auto">
          <a:xfrm>
            <a:off x="7629823" y="3059956"/>
            <a:ext cx="1157287" cy="461963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30.Sep 2014 -</a:t>
            </a:r>
          </a:p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30.Sep …</a:t>
            </a:r>
          </a:p>
        </p:txBody>
      </p:sp>
      <p:sp>
        <p:nvSpPr>
          <p:cNvPr id="44" name="TextBox 4"/>
          <p:cNvSpPr txBox="1">
            <a:spLocks noChangeArrowheads="1"/>
          </p:cNvSpPr>
          <p:nvPr/>
        </p:nvSpPr>
        <p:spPr bwMode="auto">
          <a:xfrm>
            <a:off x="2445048" y="3169494"/>
            <a:ext cx="458787" cy="277812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Jun</a:t>
            </a:r>
          </a:p>
        </p:txBody>
      </p:sp>
      <p:sp>
        <p:nvSpPr>
          <p:cNvPr id="45" name="Rectangular Callout 70"/>
          <p:cNvSpPr/>
          <p:nvPr/>
        </p:nvSpPr>
        <p:spPr bwMode="auto">
          <a:xfrm>
            <a:off x="2281535" y="3850531"/>
            <a:ext cx="876300" cy="704850"/>
          </a:xfrm>
          <a:prstGeom prst="wedgeRectCallout">
            <a:avLst>
              <a:gd name="adj1" fmla="val -9793"/>
              <a:gd name="adj2" fmla="val -10657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Quarterly Capacity Auctions</a:t>
            </a:r>
            <a:endParaRPr lang="en-US" sz="1000" b="1"/>
          </a:p>
        </p:txBody>
      </p:sp>
      <p:sp>
        <p:nvSpPr>
          <p:cNvPr id="46" name="TextBox 4"/>
          <p:cNvSpPr txBox="1">
            <a:spLocks noChangeArrowheads="1"/>
          </p:cNvSpPr>
          <p:nvPr/>
        </p:nvSpPr>
        <p:spPr bwMode="auto">
          <a:xfrm>
            <a:off x="3291185" y="3152031"/>
            <a:ext cx="1133475" cy="276225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pt-PT" sz="1200" b="1" smtClean="0">
                <a:solidFill>
                  <a:schemeClr val="tx2">
                    <a:lumMod val="75000"/>
                  </a:schemeClr>
                </a:solidFill>
                <a:latin typeface="Arial" charset="0"/>
                <a:cs typeface="Arial" charset="0"/>
              </a:rPr>
              <a:t>As from Sep</a:t>
            </a:r>
          </a:p>
        </p:txBody>
      </p:sp>
      <p:sp>
        <p:nvSpPr>
          <p:cNvPr id="47" name="Rectangular Callout 73"/>
          <p:cNvSpPr/>
          <p:nvPr/>
        </p:nvSpPr>
        <p:spPr bwMode="auto">
          <a:xfrm>
            <a:off x="3327698" y="3848944"/>
            <a:ext cx="849312" cy="704850"/>
          </a:xfrm>
          <a:prstGeom prst="wedgeRectCallout">
            <a:avLst>
              <a:gd name="adj1" fmla="val -6684"/>
              <a:gd name="adj2" fmla="val -113131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Rolling Monthly Capacity Auctions</a:t>
            </a:r>
            <a:endParaRPr lang="en-US" sz="1000" b="1"/>
          </a:p>
        </p:txBody>
      </p:sp>
      <p:sp>
        <p:nvSpPr>
          <p:cNvPr id="48" name="Rectangular Callout 78"/>
          <p:cNvSpPr/>
          <p:nvPr/>
        </p:nvSpPr>
        <p:spPr>
          <a:xfrm>
            <a:off x="7288510" y="3821956"/>
            <a:ext cx="850900" cy="704850"/>
          </a:xfrm>
          <a:prstGeom prst="wedgeRectCallout">
            <a:avLst>
              <a:gd name="adj1" fmla="val -169"/>
              <a:gd name="adj2" fmla="val -106578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000" b="1" smtClean="0"/>
              <a:t>Rolling Day-Ahead Capacity Auctions</a:t>
            </a:r>
            <a:endParaRPr lang="en-US" sz="1000" b="1"/>
          </a:p>
        </p:txBody>
      </p:sp>
      <p:cxnSp>
        <p:nvCxnSpPr>
          <p:cNvPr id="49" name="Straight Arrow Connector 111"/>
          <p:cNvCxnSpPr/>
          <p:nvPr/>
        </p:nvCxnSpPr>
        <p:spPr>
          <a:xfrm flipV="1">
            <a:off x="1632248" y="2440831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0" name="Straight Arrow Connector 114"/>
          <p:cNvCxnSpPr/>
          <p:nvPr/>
        </p:nvCxnSpPr>
        <p:spPr>
          <a:xfrm flipV="1">
            <a:off x="5881985" y="2440831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1" name="Straight Arrow Connector 79"/>
          <p:cNvCxnSpPr/>
          <p:nvPr/>
        </p:nvCxnSpPr>
        <p:spPr>
          <a:xfrm flipV="1">
            <a:off x="2673648" y="2440831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52" name="Straight Arrow Connector 81"/>
          <p:cNvCxnSpPr/>
          <p:nvPr/>
        </p:nvCxnSpPr>
        <p:spPr>
          <a:xfrm flipV="1">
            <a:off x="4792960" y="2440831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57" name="Rectangle 91"/>
          <p:cNvSpPr/>
          <p:nvPr/>
        </p:nvSpPr>
        <p:spPr>
          <a:xfrm>
            <a:off x="7933035" y="1950294"/>
            <a:ext cx="1076325" cy="709612"/>
          </a:xfrm>
          <a:prstGeom prst="rect">
            <a:avLst/>
          </a:prstGeom>
          <a:noFill/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2800"/>
          </a:p>
        </p:txBody>
      </p:sp>
      <p:cxnSp>
        <p:nvCxnSpPr>
          <p:cNvPr id="58" name="Elbow Connector 10"/>
          <p:cNvCxnSpPr/>
          <p:nvPr/>
        </p:nvCxnSpPr>
        <p:spPr>
          <a:xfrm rot="16200000" flipV="1">
            <a:off x="5914529" y="523925"/>
            <a:ext cx="620712" cy="445135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59" name="Rectangle 19"/>
          <p:cNvSpPr/>
          <p:nvPr/>
        </p:nvSpPr>
        <p:spPr>
          <a:xfrm>
            <a:off x="3222923" y="2132856"/>
            <a:ext cx="954087" cy="3063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8" name="Straight Arrow Connector 71"/>
          <p:cNvCxnSpPr/>
          <p:nvPr/>
        </p:nvCxnSpPr>
        <p:spPr>
          <a:xfrm flipV="1">
            <a:off x="3676948" y="2440831"/>
            <a:ext cx="0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0" name="Rectangle 77"/>
          <p:cNvSpPr/>
          <p:nvPr/>
        </p:nvSpPr>
        <p:spPr>
          <a:xfrm>
            <a:off x="3435648" y="2131269"/>
            <a:ext cx="954087" cy="3079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Results</a:t>
            </a:r>
            <a:endParaRPr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idx="12"/>
          </p:nvPr>
        </p:nvSpPr>
        <p:spPr/>
        <p:txBody>
          <a:bodyPr/>
          <a:lstStyle/>
          <a:p>
            <a:r>
              <a:rPr lang="en-US" smtClean="0"/>
              <a:t>On assignment of Capacity rights</a:t>
            </a:r>
            <a:endParaRPr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fld id="{9AA1A46A-9D2B-4592-8B92-93302C09764A}" type="datetime1">
              <a:rPr lang="pt-PT"/>
              <a:pPr>
                <a:defRPr/>
              </a:pPr>
              <a:t>14-11-2013</a:t>
            </a:fld>
            <a:endParaRPr lang="pt-PT" dirty="0"/>
          </a:p>
        </p:txBody>
      </p:sp>
      <p:sp>
        <p:nvSpPr>
          <p:cNvPr id="7" name="Marcador de Posição do Rodapé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pt-PT"/>
              <a:t>ERSE - Entidade Reguladora dos Serviços Energéticos</a:t>
            </a:r>
            <a:endParaRPr lang="pt-PT" dirty="0"/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fld id="{77F7C0C1-1F2A-445E-9DDE-F5848F226BA9}" type="slidenum">
              <a:rPr lang="pt-PT" smtClean="0"/>
              <a:pPr>
                <a:defRPr/>
              </a:pPr>
              <a:t>9</a:t>
            </a:fld>
            <a:endParaRPr lang="pt-PT" dirty="0"/>
          </a:p>
        </p:txBody>
      </p:sp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1187624" y="4509120"/>
            <a:ext cx="576064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pt-PT" sz="1000" dirty="0">
                <a:latin typeface="Arial" charset="0"/>
                <a:cs typeface="Arial" charset="0"/>
              </a:rPr>
              <a:t>(*) </a:t>
            </a:r>
            <a:r>
              <a:rPr lang="en-US" altLang="pt-PT" sz="1000" dirty="0" smtClean="0">
                <a:latin typeface="Arial" charset="0"/>
                <a:cs typeface="Arial" charset="0"/>
              </a:rPr>
              <a:t> Only </a:t>
            </a:r>
            <a:r>
              <a:rPr lang="en-US" altLang="pt-PT" sz="1000" dirty="0">
                <a:latin typeface="Arial" charset="0"/>
                <a:cs typeface="Arial" charset="0"/>
              </a:rPr>
              <a:t>for unbundled capacity at </a:t>
            </a:r>
            <a:r>
              <a:rPr lang="en-US" altLang="pt-PT" sz="1000" dirty="0" err="1">
                <a:latin typeface="Arial" charset="0"/>
                <a:cs typeface="Arial" charset="0"/>
              </a:rPr>
              <a:t>Valença</a:t>
            </a:r>
            <a:r>
              <a:rPr lang="en-US" altLang="pt-PT" sz="1000" dirty="0">
                <a:latin typeface="Arial" charset="0"/>
                <a:cs typeface="Arial" charset="0"/>
              </a:rPr>
              <a:t> do Minho and Campo </a:t>
            </a:r>
            <a:r>
              <a:rPr lang="en-US" altLang="pt-PT" sz="1000" dirty="0" err="1">
                <a:latin typeface="Arial" charset="0"/>
                <a:cs typeface="Arial" charset="0"/>
              </a:rPr>
              <a:t>Maior</a:t>
            </a:r>
            <a:r>
              <a:rPr lang="en-US" altLang="pt-PT" sz="1000" dirty="0">
                <a:latin typeface="Arial" charset="0"/>
                <a:cs typeface="Arial" charset="0"/>
              </a:rPr>
              <a:t> (outside the VIP</a:t>
            </a:r>
            <a:r>
              <a:rPr lang="en-US" altLang="pt-PT" sz="1000" dirty="0" smtClean="0">
                <a:latin typeface="Arial" charset="0"/>
                <a:cs typeface="Arial" charset="0"/>
              </a:rPr>
              <a:t>)</a:t>
            </a:r>
          </a:p>
          <a:p>
            <a:r>
              <a:rPr lang="en-US" altLang="pt-PT" sz="1000" dirty="0" smtClean="0">
                <a:latin typeface="Arial" charset="0"/>
                <a:cs typeface="Arial" charset="0"/>
              </a:rPr>
              <a:t>(**) Monthly products for October and November</a:t>
            </a:r>
          </a:p>
        </p:txBody>
      </p:sp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467544" y="5229200"/>
            <a:ext cx="7704856" cy="523220"/>
          </a:xfrm>
          <a:prstGeom prst="rect">
            <a:avLst/>
          </a:prstGeom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altLang="pt-PT" sz="1400" b="1" dirty="0" smtClean="0">
                <a:latin typeface="Arial" charset="0"/>
                <a:cs typeface="Arial" charset="0"/>
              </a:rPr>
              <a:t>Until now, no Quarterly and Daily capacity rights have been bought at LNG Terminal and Transmission network.</a:t>
            </a:r>
            <a:endParaRPr lang="en-US" altLang="pt-PT" sz="1400" dirty="0" smtClean="0">
              <a:latin typeface="Arial" charset="0"/>
              <a:cs typeface="Arial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755576" y="1268760"/>
          <a:ext cx="6438901" cy="306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CaixaDeTexto 3"/>
          <p:cNvSpPr txBox="1"/>
          <p:nvPr/>
        </p:nvSpPr>
        <p:spPr>
          <a:xfrm>
            <a:off x="5128054" y="3181282"/>
            <a:ext cx="437648" cy="335380"/>
          </a:xfrm>
          <a:prstGeom prst="rect">
            <a:avLst/>
          </a:prstGeom>
          <a:solidFill>
            <a:schemeClr val="accent1"/>
          </a:solidFill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t-PT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drao para apresentacoes em Power 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ítulo Cap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ACER-2015-17087</_dlc_DocId>
    <_dlc_DocIdUrl xmlns="985daa2e-53d8-4475-82b8-9c7d25324e34">
      <Url>http://s-do-prod-ap/en/Gas/Regional_%20Intiatives/South_GRI/20th%20South%20SG/_layouts/DocIdRedir.aspx?ID=ACER-2015-17087</Url>
      <Description>ACER-2015-17087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E2028693B5A541BFC21254FF30BF3F" ma:contentTypeVersion="21" ma:contentTypeDescription="Create a new document." ma:contentTypeScope="" ma:versionID="d52c1ad206cf829c6cacf692554678f9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D06E5C-A26B-4582-ADBA-6C9644A749ED}"/>
</file>

<file path=customXml/itemProps2.xml><?xml version="1.0" encoding="utf-8"?>
<ds:datastoreItem xmlns:ds="http://schemas.openxmlformats.org/officeDocument/2006/customXml" ds:itemID="{78936930-C735-42BF-B0C7-5C05428A6A1E}"/>
</file>

<file path=customXml/itemProps3.xml><?xml version="1.0" encoding="utf-8"?>
<ds:datastoreItem xmlns:ds="http://schemas.openxmlformats.org/officeDocument/2006/customXml" ds:itemID="{AFABF2DC-FE91-44BF-9D14-4F356FB961CF}"/>
</file>

<file path=customXml/itemProps4.xml><?xml version="1.0" encoding="utf-8"?>
<ds:datastoreItem xmlns:ds="http://schemas.openxmlformats.org/officeDocument/2006/customXml" ds:itemID="{6556CD60-35B3-4C90-8743-A09CCBA5979F}"/>
</file>

<file path=docProps/app.xml><?xml version="1.0" encoding="utf-8"?>
<Properties xmlns="http://schemas.openxmlformats.org/officeDocument/2006/extended-properties" xmlns:vt="http://schemas.openxmlformats.org/officeDocument/2006/docPropsVTypes">
  <Template>Padrao para apresentacoes em Power point</Template>
  <TotalTime>638</TotalTime>
  <Words>1136</Words>
  <Application>Microsoft Office PowerPoint</Application>
  <PresentationFormat>Apresentação no Ecrã (4:3)</PresentationFormat>
  <Paragraphs>296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Padrao para apresentacoes em Power point</vt:lpstr>
      <vt:lpstr>Allocation of Capacity in Portugal Under the New Regulation</vt:lpstr>
      <vt:lpstr>Index</vt:lpstr>
      <vt:lpstr>Main changes</vt:lpstr>
      <vt:lpstr>New Regulatory Framework</vt:lpstr>
      <vt:lpstr>Capacity Management</vt:lpstr>
      <vt:lpstr>Capacity Management</vt:lpstr>
      <vt:lpstr>Capacity Management</vt:lpstr>
      <vt:lpstr>Capacity Management</vt:lpstr>
      <vt:lpstr>Some Results</vt:lpstr>
      <vt:lpstr>Some results</vt:lpstr>
      <vt:lpstr>Secondary Market</vt:lpstr>
      <vt:lpstr>Secondary Market</vt:lpstr>
      <vt:lpstr>Thank you</vt:lpstr>
    </vt:vector>
  </TitlesOfParts>
  <Company>ERSE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Allocation of Capacity in Portugal Under the New Regulation</dc:title>
  <dc:creator>NRCosta</dc:creator>
  <cp:lastModifiedBy>PVerdelho2</cp:lastModifiedBy>
  <cp:revision>63</cp:revision>
  <dcterms:created xsi:type="dcterms:W3CDTF">2013-11-08T09:23:16Z</dcterms:created>
  <dcterms:modified xsi:type="dcterms:W3CDTF">2013-11-14T14:46:13Z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0x010100CCE2028693B5A541BFC21254FF30BF3F</vt:lpwstr>
  </property>
  <property fmtid="{D5CDD505-2E9C-101B-9397-08002B2CF9AE}" pid="3" name="_dlc_DocIdItemGuid">
    <vt:lpwstr>e4cfa937-8d9e-4fb4-86eb-7bb962cfd549</vt:lpwstr>
  </property>
</Properties>
</file>